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9" r:id="rId3"/>
    <p:sldId id="344" r:id="rId4"/>
    <p:sldId id="343" r:id="rId5"/>
    <p:sldId id="342" r:id="rId6"/>
    <p:sldId id="351" r:id="rId7"/>
    <p:sldId id="353" r:id="rId8"/>
    <p:sldId id="352" r:id="rId9"/>
    <p:sldId id="354" r:id="rId10"/>
    <p:sldId id="355" r:id="rId11"/>
    <p:sldId id="349" r:id="rId12"/>
    <p:sldId id="336" r:id="rId13"/>
    <p:sldId id="348" r:id="rId14"/>
    <p:sldId id="331" r:id="rId15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84" autoAdjust="0"/>
    <p:restoredTop sz="95701" autoAdjust="0"/>
  </p:normalViewPr>
  <p:slideViewPr>
    <p:cSldViewPr snapToGrid="0">
      <p:cViewPr varScale="1">
        <p:scale>
          <a:sx n="114" d="100"/>
          <a:sy n="114" d="100"/>
        </p:scale>
        <p:origin x="112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49" d="100"/>
          <a:sy n="49" d="100"/>
        </p:scale>
        <p:origin x="-2016" y="-96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FE2E436-DB35-4941-A79B-F23BC8CFBE6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49" tIns="47114" rIns="95749" bIns="47114" numCol="1" anchor="t" anchorCtr="0" compatLnSpc="1">
            <a:prstTxWarp prst="textNoShape">
              <a:avLst/>
            </a:prstTxWarp>
          </a:bodyPr>
          <a:lstStyle>
            <a:lvl1pPr defTabSz="949822" eaLnBrk="1" hangingPunct="1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8804E0F-C126-4E74-8FD7-FC9C883D952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49" tIns="47114" rIns="95749" bIns="47114" numCol="1" anchor="t" anchorCtr="0" compatLnSpc="1">
            <a:prstTxWarp prst="textNoShape">
              <a:avLst/>
            </a:prstTxWarp>
          </a:bodyPr>
          <a:lstStyle>
            <a:lvl1pPr algn="r" defTabSz="949822" eaLnBrk="1" hangingPunct="1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2A3ACF41-B99C-4126-B74A-E7925EF550D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8925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49" tIns="47114" rIns="95749" bIns="47114" numCol="1" anchor="b" anchorCtr="0" compatLnSpc="1">
            <a:prstTxWarp prst="textNoShape">
              <a:avLst/>
            </a:prstTxWarp>
          </a:bodyPr>
          <a:lstStyle>
            <a:lvl1pPr defTabSz="949822" eaLnBrk="1" hangingPunct="1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2168AB10-8491-401E-8E7D-6B036C70F9F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31338"/>
            <a:ext cx="288925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49" tIns="47114" rIns="95749" bIns="47114" numCol="1" anchor="b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100"/>
            </a:lvl1pPr>
          </a:lstStyle>
          <a:p>
            <a:pPr>
              <a:defRPr/>
            </a:pPr>
            <a:fld id="{A8920599-A0F8-AF4E-B969-EE25D8BEC3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03D04BA-96E6-4261-BD02-A40667F51D1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49" tIns="47114" rIns="95749" bIns="47114" numCol="1" anchor="t" anchorCtr="0" compatLnSpc="1">
            <a:prstTxWarp prst="textNoShape">
              <a:avLst/>
            </a:prstTxWarp>
          </a:bodyPr>
          <a:lstStyle>
            <a:lvl1pPr defTabSz="949822" eaLnBrk="1" hangingPunct="1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3AF18FB-384C-471C-902A-FE8F52E5186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49" tIns="47114" rIns="95749" bIns="47114" numCol="1" anchor="t" anchorCtr="0" compatLnSpc="1">
            <a:prstTxWarp prst="textNoShape">
              <a:avLst/>
            </a:prstTxWarp>
          </a:bodyPr>
          <a:lstStyle>
            <a:lvl1pPr algn="r" defTabSz="949822" eaLnBrk="1" hangingPunct="1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7AA16D28-6627-274B-B456-C0F924A00D5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6125"/>
            <a:ext cx="4959350" cy="37211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51834A86-A629-49B5-B866-C609D7A5AA3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8050"/>
            <a:ext cx="4894262" cy="446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49" tIns="47114" rIns="9574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Cliquez pour modifier les styles du texte du masque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Troisième niveau</a:t>
            </a:r>
          </a:p>
          <a:p>
            <a:pPr lvl="3"/>
            <a:r>
              <a:rPr lang="en-US" noProof="0"/>
              <a:t>Quatrième niveau</a:t>
            </a:r>
          </a:p>
          <a:p>
            <a:pPr lvl="4"/>
            <a:r>
              <a:rPr lang="en-US" noProof="0"/>
              <a:t>Cinquième niveau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F352FEBD-9D5B-4729-88EC-F176FED9CBD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49" tIns="47114" rIns="95749" bIns="47114" numCol="1" anchor="b" anchorCtr="0" compatLnSpc="1">
            <a:prstTxWarp prst="textNoShape">
              <a:avLst/>
            </a:prstTxWarp>
          </a:bodyPr>
          <a:lstStyle>
            <a:lvl1pPr defTabSz="949822" eaLnBrk="1" hangingPunct="1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EFA4B936-7A9D-43A4-9B8F-5742FC3442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49" tIns="47114" rIns="95749" bIns="47114" numCol="1" anchor="b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100"/>
            </a:lvl1pPr>
          </a:lstStyle>
          <a:p>
            <a:pPr>
              <a:defRPr/>
            </a:pPr>
            <a:fld id="{BFF6FDA7-A0D2-474C-957C-9E9B50E907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4015A04D-8306-0340-93EE-C7F60E949D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6ECA864-A793-2A41-85A5-52541BD03184}" type="slidenum">
              <a:rPr lang="en-US" altLang="en-US" sz="1100" smtClean="0"/>
              <a:pPr>
                <a:spcBef>
                  <a:spcPct val="0"/>
                </a:spcBef>
              </a:pPr>
              <a:t>1</a:t>
            </a:fld>
            <a:endParaRPr lang="en-US" altLang="en-US" sz="11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90891130-847A-954F-8B9D-32434B9B2A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D0100B9-5F93-2343-BAEF-D9EC0C8355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DECC0CDE-ADCF-F841-A0BD-61B79846F9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5D0BB72B-D0FD-1F48-AA12-5AE1C62D56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700CCEC5-BA27-104C-8A3B-9DFE469487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7B645C12-C9F3-DB40-9FC4-1646FD55B7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5DC1BC55-5F35-D84B-A315-73BD15E33E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B8918D6A-D891-914C-9094-6A2CDCADDD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0AB5FCF7-B345-2D41-9798-1886759C54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40CA2E10-41DE-A94F-A7C3-C1C193148D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>
            <a:extLst>
              <a:ext uri="{FF2B5EF4-FFF2-40B4-BE49-F238E27FC236}">
                <a16:creationId xmlns:a16="http://schemas.microsoft.com/office/drawing/2014/main" id="{F7B1A18E-D0EC-E048-BEAA-48789E5946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>
            <a:extLst>
              <a:ext uri="{FF2B5EF4-FFF2-40B4-BE49-F238E27FC236}">
                <a16:creationId xmlns:a16="http://schemas.microsoft.com/office/drawing/2014/main" id="{9B39E1D3-F6A0-A14F-9354-C926DE87CD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>
            <a:extLst>
              <a:ext uri="{FF2B5EF4-FFF2-40B4-BE49-F238E27FC236}">
                <a16:creationId xmlns:a16="http://schemas.microsoft.com/office/drawing/2014/main" id="{9D8F09A4-6F78-B948-B32C-9476956B5D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>
            <a:extLst>
              <a:ext uri="{FF2B5EF4-FFF2-40B4-BE49-F238E27FC236}">
                <a16:creationId xmlns:a16="http://schemas.microsoft.com/office/drawing/2014/main" id="{2CBF7EE9-C70E-0F4D-B37E-482EAE9523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id="{7CE0E2A4-20D7-2949-92C5-F8C885757D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AA453459-2020-B641-93C9-B36AFF0665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B2147B8E-1D28-C84D-8549-DE201DA2D4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524AB132-DB76-4D4F-A1A1-ED2DB57735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>
            <a:extLst>
              <a:ext uri="{FF2B5EF4-FFF2-40B4-BE49-F238E27FC236}">
                <a16:creationId xmlns:a16="http://schemas.microsoft.com/office/drawing/2014/main" id="{F53BD5C8-EDB1-E14C-878A-64A6D3AEBDB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12925" y="2819400"/>
            <a:ext cx="0" cy="4206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31E8B87-EDC3-2A4F-B4A4-839318B6D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2063" y="1331913"/>
            <a:ext cx="1587" cy="1587"/>
          </a:xfrm>
          <a:prstGeom prst="rect">
            <a:avLst/>
          </a:prstGeom>
          <a:solidFill>
            <a:srgbClr val="FF4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fr-FR" altLang="en-US"/>
          </a:p>
        </p:txBody>
      </p:sp>
      <p:sp useBgFill="1">
        <p:nvSpPr>
          <p:cNvPr id="6" name="Freeform 11">
            <a:extLst>
              <a:ext uri="{FF2B5EF4-FFF2-40B4-BE49-F238E27FC236}">
                <a16:creationId xmlns:a16="http://schemas.microsoft.com/office/drawing/2014/main" id="{8CEC6BCC-62D7-5548-9B63-76260646631C}"/>
              </a:ext>
            </a:extLst>
          </p:cNvPr>
          <p:cNvSpPr>
            <a:spLocks/>
          </p:cNvSpPr>
          <p:nvPr/>
        </p:nvSpPr>
        <p:spPr bwMode="auto">
          <a:xfrm>
            <a:off x="0" y="588963"/>
            <a:ext cx="9148763" cy="1036637"/>
          </a:xfrm>
          <a:custGeom>
            <a:avLst/>
            <a:gdLst>
              <a:gd name="T0" fmla="*/ 2147483646 w 5763"/>
              <a:gd name="T1" fmla="*/ 2147483646 h 653"/>
              <a:gd name="T2" fmla="*/ 0 w 5763"/>
              <a:gd name="T3" fmla="*/ 2147483646 h 653"/>
              <a:gd name="T4" fmla="*/ 2147483646 w 5763"/>
              <a:gd name="T5" fmla="*/ 2147483646 h 653"/>
              <a:gd name="T6" fmla="*/ 2147483646 w 5763"/>
              <a:gd name="T7" fmla="*/ 2147483646 h 653"/>
              <a:gd name="T8" fmla="*/ 2147483646 w 5763"/>
              <a:gd name="T9" fmla="*/ 2147483646 h 653"/>
              <a:gd name="T10" fmla="*/ 2147483646 w 5763"/>
              <a:gd name="T11" fmla="*/ 2147483646 h 653"/>
              <a:gd name="T12" fmla="*/ 2147483646 w 5763"/>
              <a:gd name="T13" fmla="*/ 2147483646 h 653"/>
              <a:gd name="T14" fmla="*/ 2147483646 w 5763"/>
              <a:gd name="T15" fmla="*/ 2147483646 h 653"/>
              <a:gd name="T16" fmla="*/ 2147483646 w 5763"/>
              <a:gd name="T17" fmla="*/ 2147483646 h 653"/>
              <a:gd name="T18" fmla="*/ 2147483646 w 5763"/>
              <a:gd name="T19" fmla="*/ 2147483646 h 653"/>
              <a:gd name="T20" fmla="*/ 2147483646 w 5763"/>
              <a:gd name="T21" fmla="*/ 2147483646 h 653"/>
              <a:gd name="T22" fmla="*/ 2147483646 w 5763"/>
              <a:gd name="T23" fmla="*/ 2147483646 h 653"/>
              <a:gd name="T24" fmla="*/ 2147483646 w 5763"/>
              <a:gd name="T25" fmla="*/ 2147483646 h 653"/>
              <a:gd name="T26" fmla="*/ 2147483646 w 5763"/>
              <a:gd name="T27" fmla="*/ 2147483646 h 653"/>
              <a:gd name="T28" fmla="*/ 2147483646 w 5763"/>
              <a:gd name="T29" fmla="*/ 2147483646 h 653"/>
              <a:gd name="T30" fmla="*/ 2147483646 w 5763"/>
              <a:gd name="T31" fmla="*/ 2147483646 h 653"/>
              <a:gd name="T32" fmla="*/ 2147483646 w 5763"/>
              <a:gd name="T33" fmla="*/ 2147483646 h 653"/>
              <a:gd name="T34" fmla="*/ 2147483646 w 5763"/>
              <a:gd name="T35" fmla="*/ 2147483646 h 653"/>
              <a:gd name="T36" fmla="*/ 2147483646 w 5763"/>
              <a:gd name="T37" fmla="*/ 2147483646 h 653"/>
              <a:gd name="T38" fmla="*/ 2147483646 w 5763"/>
              <a:gd name="T39" fmla="*/ 2147483646 h 653"/>
              <a:gd name="T40" fmla="*/ 2147483646 w 5763"/>
              <a:gd name="T41" fmla="*/ 2147483646 h 653"/>
              <a:gd name="T42" fmla="*/ 2147483646 w 5763"/>
              <a:gd name="T43" fmla="*/ 2147483646 h 653"/>
              <a:gd name="T44" fmla="*/ 2147483646 w 5763"/>
              <a:gd name="T45" fmla="*/ 2147483646 h 653"/>
              <a:gd name="T46" fmla="*/ 2147483646 w 5763"/>
              <a:gd name="T47" fmla="*/ 2147483646 h 653"/>
              <a:gd name="T48" fmla="*/ 2147483646 w 5763"/>
              <a:gd name="T49" fmla="*/ 0 h 653"/>
              <a:gd name="T50" fmla="*/ 2147483646 w 5763"/>
              <a:gd name="T51" fmla="*/ 2147483646 h 653"/>
              <a:gd name="T52" fmla="*/ 2147483646 w 5763"/>
              <a:gd name="T53" fmla="*/ 2147483646 h 653"/>
              <a:gd name="T54" fmla="*/ 2147483646 w 5763"/>
              <a:gd name="T55" fmla="*/ 2147483646 h 653"/>
              <a:gd name="T56" fmla="*/ 2147483646 w 5763"/>
              <a:gd name="T57" fmla="*/ 2147483646 h 653"/>
              <a:gd name="T58" fmla="*/ 2147483646 w 5763"/>
              <a:gd name="T59" fmla="*/ 2147483646 h 653"/>
              <a:gd name="T60" fmla="*/ 2147483646 w 5763"/>
              <a:gd name="T61" fmla="*/ 2147483646 h 653"/>
              <a:gd name="T62" fmla="*/ 2147483646 w 5763"/>
              <a:gd name="T63" fmla="*/ 2147483646 h 653"/>
              <a:gd name="T64" fmla="*/ 2147483646 w 5763"/>
              <a:gd name="T65" fmla="*/ 2147483646 h 653"/>
              <a:gd name="T66" fmla="*/ 2147483646 w 5763"/>
              <a:gd name="T67" fmla="*/ 2147483646 h 653"/>
              <a:gd name="T68" fmla="*/ 2147483646 w 5763"/>
              <a:gd name="T69" fmla="*/ 2147483646 h 65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5763" h="653">
                <a:moveTo>
                  <a:pt x="5762" y="652"/>
                </a:moveTo>
                <a:lnTo>
                  <a:pt x="0" y="650"/>
                </a:lnTo>
                <a:lnTo>
                  <a:pt x="5" y="613"/>
                </a:lnTo>
                <a:lnTo>
                  <a:pt x="25" y="611"/>
                </a:lnTo>
                <a:lnTo>
                  <a:pt x="78" y="611"/>
                </a:lnTo>
                <a:lnTo>
                  <a:pt x="161" y="611"/>
                </a:lnTo>
                <a:lnTo>
                  <a:pt x="272" y="611"/>
                </a:lnTo>
                <a:lnTo>
                  <a:pt x="408" y="609"/>
                </a:lnTo>
                <a:lnTo>
                  <a:pt x="567" y="609"/>
                </a:lnTo>
                <a:lnTo>
                  <a:pt x="747" y="606"/>
                </a:lnTo>
                <a:lnTo>
                  <a:pt x="945" y="604"/>
                </a:lnTo>
                <a:lnTo>
                  <a:pt x="1157" y="602"/>
                </a:lnTo>
                <a:lnTo>
                  <a:pt x="1383" y="597"/>
                </a:lnTo>
                <a:lnTo>
                  <a:pt x="1862" y="581"/>
                </a:lnTo>
                <a:lnTo>
                  <a:pt x="2365" y="558"/>
                </a:lnTo>
                <a:lnTo>
                  <a:pt x="2867" y="526"/>
                </a:lnTo>
                <a:lnTo>
                  <a:pt x="3135" y="505"/>
                </a:lnTo>
                <a:lnTo>
                  <a:pt x="3386" y="482"/>
                </a:lnTo>
                <a:lnTo>
                  <a:pt x="3851" y="431"/>
                </a:lnTo>
                <a:lnTo>
                  <a:pt x="4268" y="371"/>
                </a:lnTo>
                <a:lnTo>
                  <a:pt x="4640" y="304"/>
                </a:lnTo>
                <a:lnTo>
                  <a:pt x="4969" y="233"/>
                </a:lnTo>
                <a:lnTo>
                  <a:pt x="5264" y="157"/>
                </a:lnTo>
                <a:lnTo>
                  <a:pt x="5527" y="78"/>
                </a:lnTo>
                <a:lnTo>
                  <a:pt x="5762" y="0"/>
                </a:lnTo>
                <a:lnTo>
                  <a:pt x="5762" y="2"/>
                </a:lnTo>
                <a:lnTo>
                  <a:pt x="5762" y="21"/>
                </a:lnTo>
                <a:lnTo>
                  <a:pt x="5762" y="92"/>
                </a:lnTo>
                <a:lnTo>
                  <a:pt x="5762" y="196"/>
                </a:lnTo>
                <a:lnTo>
                  <a:pt x="5762" y="316"/>
                </a:lnTo>
                <a:lnTo>
                  <a:pt x="5762" y="440"/>
                </a:lnTo>
                <a:lnTo>
                  <a:pt x="5762" y="546"/>
                </a:lnTo>
                <a:lnTo>
                  <a:pt x="5762" y="622"/>
                </a:lnTo>
                <a:lnTo>
                  <a:pt x="5762" y="645"/>
                </a:lnTo>
                <a:lnTo>
                  <a:pt x="5762" y="652"/>
                </a:lnTo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236">
            <a:extLst>
              <a:ext uri="{FF2B5EF4-FFF2-40B4-BE49-F238E27FC236}">
                <a16:creationId xmlns:a16="http://schemas.microsoft.com/office/drawing/2014/main" id="{3D21260B-07E1-C14C-9F6B-FF4AC98A6EB5}"/>
              </a:ext>
            </a:extLst>
          </p:cNvPr>
          <p:cNvSpPr>
            <a:spLocks/>
          </p:cNvSpPr>
          <p:nvPr/>
        </p:nvSpPr>
        <p:spPr bwMode="auto">
          <a:xfrm>
            <a:off x="-46038" y="5038725"/>
            <a:ext cx="10177463" cy="1243013"/>
          </a:xfrm>
          <a:custGeom>
            <a:avLst/>
            <a:gdLst>
              <a:gd name="T0" fmla="*/ 0 w 6411"/>
              <a:gd name="T1" fmla="*/ 2147483646 h 783"/>
              <a:gd name="T2" fmla="*/ 2147483646 w 6411"/>
              <a:gd name="T3" fmla="*/ 2147483646 h 783"/>
              <a:gd name="T4" fmla="*/ 2147483646 w 6411"/>
              <a:gd name="T5" fmla="*/ 2147483646 h 783"/>
              <a:gd name="T6" fmla="*/ 2147483646 w 6411"/>
              <a:gd name="T7" fmla="*/ 0 h 78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411" h="783">
                <a:moveTo>
                  <a:pt x="0" y="679"/>
                </a:moveTo>
                <a:cubicBezTo>
                  <a:pt x="665" y="597"/>
                  <a:pt x="1330" y="515"/>
                  <a:pt x="2264" y="518"/>
                </a:cubicBezTo>
                <a:cubicBezTo>
                  <a:pt x="3198" y="521"/>
                  <a:pt x="4914" y="783"/>
                  <a:pt x="5605" y="697"/>
                </a:cubicBezTo>
                <a:cubicBezTo>
                  <a:pt x="6296" y="611"/>
                  <a:pt x="6277" y="116"/>
                  <a:pt x="6411" y="0"/>
                </a:cubicBezTo>
              </a:path>
            </a:pathLst>
          </a:custGeom>
          <a:noFill/>
          <a:ln w="1270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237">
            <a:extLst>
              <a:ext uri="{FF2B5EF4-FFF2-40B4-BE49-F238E27FC236}">
                <a16:creationId xmlns:a16="http://schemas.microsoft.com/office/drawing/2014/main" id="{71A61A10-0068-1C42-ABC5-43E37E9F3747}"/>
              </a:ext>
            </a:extLst>
          </p:cNvPr>
          <p:cNvSpPr>
            <a:spLocks/>
          </p:cNvSpPr>
          <p:nvPr/>
        </p:nvSpPr>
        <p:spPr bwMode="auto">
          <a:xfrm rot="10800000">
            <a:off x="-865188" y="5745163"/>
            <a:ext cx="10177463" cy="1243012"/>
          </a:xfrm>
          <a:custGeom>
            <a:avLst/>
            <a:gdLst>
              <a:gd name="T0" fmla="*/ 0 w 6411"/>
              <a:gd name="T1" fmla="*/ 2147483646 h 783"/>
              <a:gd name="T2" fmla="*/ 2147483646 w 6411"/>
              <a:gd name="T3" fmla="*/ 2147483646 h 783"/>
              <a:gd name="T4" fmla="*/ 2147483646 w 6411"/>
              <a:gd name="T5" fmla="*/ 2147483646 h 783"/>
              <a:gd name="T6" fmla="*/ 2147483646 w 6411"/>
              <a:gd name="T7" fmla="*/ 0 h 78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411" h="783">
                <a:moveTo>
                  <a:pt x="0" y="679"/>
                </a:moveTo>
                <a:cubicBezTo>
                  <a:pt x="665" y="597"/>
                  <a:pt x="1330" y="515"/>
                  <a:pt x="2264" y="518"/>
                </a:cubicBezTo>
                <a:cubicBezTo>
                  <a:pt x="3198" y="521"/>
                  <a:pt x="4914" y="783"/>
                  <a:pt x="5605" y="697"/>
                </a:cubicBezTo>
                <a:cubicBezTo>
                  <a:pt x="6296" y="611"/>
                  <a:pt x="6277" y="116"/>
                  <a:pt x="6411" y="0"/>
                </a:cubicBezTo>
              </a:path>
            </a:pathLst>
          </a:custGeom>
          <a:noFill/>
          <a:ln w="12700" cap="flat" cmpd="sng">
            <a:solidFill>
              <a:srgbClr val="80808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" name="Picture 239" descr="ULB_texte_2l_gauche [Converted]">
            <a:extLst>
              <a:ext uri="{FF2B5EF4-FFF2-40B4-BE49-F238E27FC236}">
                <a16:creationId xmlns:a16="http://schemas.microsoft.com/office/drawing/2014/main" id="{6F6E11B8-0BFB-954D-A625-07D69A1C50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100" y="6281738"/>
            <a:ext cx="2476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4" descr="Logo Solvay Brussels School - High Res - FINAL">
            <a:extLst>
              <a:ext uri="{FF2B5EF4-FFF2-40B4-BE49-F238E27FC236}">
                <a16:creationId xmlns:a16="http://schemas.microsoft.com/office/drawing/2014/main" id="{C863BD5D-D811-E648-B928-D4957A17B7E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8" y="352425"/>
            <a:ext cx="393382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1938338" y="2693988"/>
            <a:ext cx="6981825" cy="879475"/>
          </a:xfrm>
        </p:spPr>
        <p:txBody>
          <a:bodyPr/>
          <a:lstStyle>
            <a:lvl1pPr>
              <a:defRPr>
                <a:solidFill>
                  <a:srgbClr val="FF9900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8338" y="3733800"/>
            <a:ext cx="64008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5F5F5F"/>
                </a:solidFill>
              </a:defRPr>
            </a:lvl1pPr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0231F03E-65CA-F745-8B0F-E1D4B52C91E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5088" y="6467475"/>
            <a:ext cx="2133600" cy="3095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 b="1">
                <a:solidFill>
                  <a:srgbClr val="FACC8E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8C2B433-0EE8-6342-97E7-E88467F842AF}" type="datetime1">
              <a:rPr lang="fr-FR"/>
              <a:pPr>
                <a:defRPr/>
              </a:pPr>
              <a:t>04/02/2019</a:t>
            </a:fld>
            <a:endParaRPr lang="en-US"/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BEA7908F-10CD-9445-BDA2-B34612EAD5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151063" y="6467475"/>
            <a:ext cx="2895600" cy="309563"/>
          </a:xfrm>
        </p:spPr>
        <p:txBody>
          <a:bodyPr lIns="92075" tIns="46038" rIns="92075" bIns="46038"/>
          <a:lstStyle>
            <a:lvl1pPr algn="ctr">
              <a:defRPr b="1">
                <a:solidFill>
                  <a:srgbClr val="FACC8E"/>
                </a:solidFill>
              </a:defRPr>
            </a:lvl1pPr>
          </a:lstStyle>
          <a:p>
            <a:pPr>
              <a:defRPr/>
            </a:pPr>
            <a:r>
              <a:rPr lang="en-US"/>
              <a:t>presentation</a:t>
            </a:r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9D7EEEDA-9CEC-CB4A-87C5-43301CD24D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5022850" y="6467475"/>
            <a:ext cx="2133600" cy="309563"/>
          </a:xfrm>
        </p:spPr>
        <p:txBody>
          <a:bodyPr lIns="92075" tIns="46038" rIns="92075" bIns="46038"/>
          <a:lstStyle>
            <a:lvl1pPr>
              <a:defRPr>
                <a:solidFill>
                  <a:srgbClr val="FACC8E"/>
                </a:solidFill>
              </a:defRPr>
            </a:lvl1pPr>
          </a:lstStyle>
          <a:p>
            <a:pPr>
              <a:defRPr/>
            </a:pPr>
            <a:fld id="{95F025ED-BFA7-5845-B36A-87E675A6F8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4901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449697F-F5F7-C443-8115-F47AA697883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87562C5-605A-AD45-9863-0999081B1E9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CC257-57F0-3240-A234-E97D28F38E73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3905645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89725" y="227013"/>
            <a:ext cx="2144713" cy="56515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4000" y="227013"/>
            <a:ext cx="6283325" cy="56515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F3E03B2-C771-374C-9154-73D7D6FD57F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94AE3C9-271E-2B4D-BB51-D975FA1BB96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644EF-A690-1040-AA2E-86262B0DD95F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19762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F884922-C299-7B4E-80E4-A2CA04F0E2E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5980CC9-5D10-8E43-9550-FEAF6D12458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4CF43-2E74-5547-ADB5-4FB66E13043C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370542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3501243-354E-5F42-8695-8C0C62B0F72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BD6B7D8-1C9D-1C48-8631-E2A20358CB2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6CB80-CFF0-7249-8E0C-3C07682D3917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1139092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4638" y="996950"/>
            <a:ext cx="4203700" cy="488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0738" y="996950"/>
            <a:ext cx="4203700" cy="488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C665023-4865-394D-99D4-D2AA11D2CF9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D51D962-6C17-BB4A-8AB2-2D3F68D0DD5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C5544-273B-6A4A-9B1E-6D09EB5E7D1E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358029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F6F2C2-32E3-D64A-A415-DBA66FDC367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DFADD81-D8A8-634B-ADED-21ED72C5383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08D9A-DBBC-AC4B-836B-C89EF92FA0E1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3499243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90BA58BF-3A0D-8E4D-A47A-2828597D038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8E655020-9DCC-BD49-AF90-6A888366224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5E46A-09EE-D245-B85D-5F95A86533E5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234172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CBD9208D-155F-074A-8BC0-8545AE71327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420A53A7-3E14-7A48-8E74-712FE0AE251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EA2FB-A5F6-EB43-A597-267A83244565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1375666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4A1C5A7-EABB-F648-A696-A2D6BBDF9D1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ECA65FC-60AD-B44D-BA23-8F058A46E48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981E7-974C-2143-8612-1D0858D32644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2398206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07E31C6-1979-7644-9EA4-D3EED7188C1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CE36858-1B63-2B4A-8DC8-9F64BACCC04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FCA79-B309-5043-8066-CAFE7A807C03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962844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34AFFDC-86D5-2745-93F9-F35BACBF5B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44750" y="200025"/>
            <a:ext cx="5824538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Cliquez pour modifier le style du sous-titre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17A123B-2EEB-3F48-A21E-56F0399820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74638" y="996950"/>
            <a:ext cx="8559800" cy="488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Cliquez pour modifier les styles du texte du masque</a:t>
            </a:r>
          </a:p>
          <a:p>
            <a:pPr lvl="1"/>
            <a:r>
              <a:rPr lang="en-US" altLang="en-US"/>
              <a:t>Deuxième niveau</a:t>
            </a:r>
          </a:p>
          <a:p>
            <a:pPr lvl="2"/>
            <a:r>
              <a:rPr lang="en-US" altLang="en-US"/>
              <a:t>Troisième niveau</a:t>
            </a:r>
          </a:p>
          <a:p>
            <a:pPr lvl="3"/>
            <a:r>
              <a:rPr lang="en-US" altLang="en-US"/>
              <a:t>Quatrième niveau</a:t>
            </a:r>
          </a:p>
          <a:p>
            <a:pPr lvl="4"/>
            <a:r>
              <a:rPr lang="en-US" altLang="en-US"/>
              <a:t>Cinquième niveau</a:t>
            </a:r>
          </a:p>
        </p:txBody>
      </p:sp>
      <p:sp>
        <p:nvSpPr>
          <p:cNvPr id="1028" name="Line 5">
            <a:extLst>
              <a:ext uri="{FF2B5EF4-FFF2-40B4-BE49-F238E27FC236}">
                <a16:creationId xmlns:a16="http://schemas.microsoft.com/office/drawing/2014/main" id="{2AB9E9C0-53B2-894A-9C8F-25F95FF56E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0600" y="247650"/>
            <a:ext cx="0" cy="420688"/>
          </a:xfrm>
          <a:prstGeom prst="line">
            <a:avLst/>
          </a:prstGeom>
          <a:noFill/>
          <a:ln w="25400">
            <a:solidFill>
              <a:srgbClr val="F5910B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83DC864-47D5-4381-8634-63F2AA167FC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4500" y="6448425"/>
            <a:ext cx="2895600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5F5F5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presentation</a:t>
            </a: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5DA8974E-8D82-4C06-9F6C-16CD73401C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-1720850" y="6448425"/>
            <a:ext cx="2133600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fld id="{D607B7C0-12BE-AC4F-A9A0-DC31972413E6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</a:t>
            </a:r>
          </a:p>
        </p:txBody>
      </p:sp>
      <p:sp>
        <p:nvSpPr>
          <p:cNvPr id="2" name="Freeform 10">
            <a:extLst>
              <a:ext uri="{FF2B5EF4-FFF2-40B4-BE49-F238E27FC236}">
                <a16:creationId xmlns:a16="http://schemas.microsoft.com/office/drawing/2014/main" id="{B5DF3798-65D5-134E-998B-DB1E535684EA}"/>
              </a:ext>
            </a:extLst>
          </p:cNvPr>
          <p:cNvSpPr>
            <a:spLocks/>
          </p:cNvSpPr>
          <p:nvPr/>
        </p:nvSpPr>
        <p:spPr bwMode="auto">
          <a:xfrm>
            <a:off x="-46038" y="5038725"/>
            <a:ext cx="10177463" cy="1243013"/>
          </a:xfrm>
          <a:custGeom>
            <a:avLst/>
            <a:gdLst>
              <a:gd name="T0" fmla="*/ 0 w 6411"/>
              <a:gd name="T1" fmla="*/ 2147483646 h 783"/>
              <a:gd name="T2" fmla="*/ 2147483646 w 6411"/>
              <a:gd name="T3" fmla="*/ 2147483646 h 783"/>
              <a:gd name="T4" fmla="*/ 2147483646 w 6411"/>
              <a:gd name="T5" fmla="*/ 2147483646 h 783"/>
              <a:gd name="T6" fmla="*/ 2147483646 w 6411"/>
              <a:gd name="T7" fmla="*/ 0 h 78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411" h="783">
                <a:moveTo>
                  <a:pt x="0" y="679"/>
                </a:moveTo>
                <a:cubicBezTo>
                  <a:pt x="665" y="597"/>
                  <a:pt x="1330" y="515"/>
                  <a:pt x="2264" y="518"/>
                </a:cubicBezTo>
                <a:cubicBezTo>
                  <a:pt x="3198" y="521"/>
                  <a:pt x="4914" y="783"/>
                  <a:pt x="5605" y="697"/>
                </a:cubicBezTo>
                <a:cubicBezTo>
                  <a:pt x="6296" y="611"/>
                  <a:pt x="6277" y="116"/>
                  <a:pt x="6411" y="0"/>
                </a:cubicBezTo>
              </a:path>
            </a:pathLst>
          </a:custGeom>
          <a:noFill/>
          <a:ln w="1270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Freeform 11">
            <a:extLst>
              <a:ext uri="{FF2B5EF4-FFF2-40B4-BE49-F238E27FC236}">
                <a16:creationId xmlns:a16="http://schemas.microsoft.com/office/drawing/2014/main" id="{75C54C6D-75AA-6D47-A3EE-BA471344F41E}"/>
              </a:ext>
            </a:extLst>
          </p:cNvPr>
          <p:cNvSpPr>
            <a:spLocks/>
          </p:cNvSpPr>
          <p:nvPr/>
        </p:nvSpPr>
        <p:spPr bwMode="auto">
          <a:xfrm rot="10800000">
            <a:off x="-865188" y="5745163"/>
            <a:ext cx="10177463" cy="1243012"/>
          </a:xfrm>
          <a:custGeom>
            <a:avLst/>
            <a:gdLst>
              <a:gd name="T0" fmla="*/ 0 w 6411"/>
              <a:gd name="T1" fmla="*/ 2147483646 h 783"/>
              <a:gd name="T2" fmla="*/ 2147483646 w 6411"/>
              <a:gd name="T3" fmla="*/ 2147483646 h 783"/>
              <a:gd name="T4" fmla="*/ 2147483646 w 6411"/>
              <a:gd name="T5" fmla="*/ 2147483646 h 783"/>
              <a:gd name="T6" fmla="*/ 2147483646 w 6411"/>
              <a:gd name="T7" fmla="*/ 0 h 78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411" h="783">
                <a:moveTo>
                  <a:pt x="0" y="679"/>
                </a:moveTo>
                <a:cubicBezTo>
                  <a:pt x="665" y="597"/>
                  <a:pt x="1330" y="515"/>
                  <a:pt x="2264" y="518"/>
                </a:cubicBezTo>
                <a:cubicBezTo>
                  <a:pt x="3198" y="521"/>
                  <a:pt x="4914" y="783"/>
                  <a:pt x="5605" y="697"/>
                </a:cubicBezTo>
                <a:cubicBezTo>
                  <a:pt x="6296" y="611"/>
                  <a:pt x="6277" y="116"/>
                  <a:pt x="6411" y="0"/>
                </a:cubicBezTo>
              </a:path>
            </a:pathLst>
          </a:custGeom>
          <a:noFill/>
          <a:ln w="12700" cap="flat" cmpd="sng">
            <a:solidFill>
              <a:srgbClr val="80808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3" name="Picture 12" descr="ulbnorm">
            <a:extLst>
              <a:ext uri="{FF2B5EF4-FFF2-40B4-BE49-F238E27FC236}">
                <a16:creationId xmlns:a16="http://schemas.microsoft.com/office/drawing/2014/main" id="{55642834-2C23-3846-85C2-B2F671FF7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4550" y="6302375"/>
            <a:ext cx="42545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1" descr="Logo Solvay Brussels School - High Res - FINAL">
            <a:extLst>
              <a:ext uri="{FF2B5EF4-FFF2-40B4-BE49-F238E27FC236}">
                <a16:creationId xmlns:a16="http://schemas.microsoft.com/office/drawing/2014/main" id="{63ABCF87-6F15-9A40-9C1E-A998BA1BED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1938"/>
            <a:ext cx="22606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29" r:id="rId2"/>
    <p:sldLayoutId id="2147484130" r:id="rId3"/>
    <p:sldLayoutId id="2147484131" r:id="rId4"/>
    <p:sldLayoutId id="2147484132" r:id="rId5"/>
    <p:sldLayoutId id="2147484133" r:id="rId6"/>
    <p:sldLayoutId id="2147484134" r:id="rId7"/>
    <p:sldLayoutId id="2147484135" r:id="rId8"/>
    <p:sldLayoutId id="2147484136" r:id="rId9"/>
    <p:sldLayoutId id="2147484137" r:id="rId10"/>
    <p:sldLayoutId id="2147484138" r:id="rId1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gehol.ulb.ac.be/gehol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google.com/forms/d/e/1FAIpQLSc3srJEgpNQzS-lywUzb4Xy7qWpakvyqvb33AV4RqL1VSNCXA/viewform" TargetMode="External"/><Relationship Id="rId3" Type="http://schemas.openxmlformats.org/officeDocument/2006/relationships/hyperlink" Target="http://www.ulb.ac.be/facs/sbsem/exchangestudents/coursesinformation" TargetMode="External"/><Relationship Id="rId7" Type="http://schemas.openxmlformats.org/officeDocument/2006/relationships/hyperlink" Target="https://www.ulb.ac.be/programme/en/index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uv.ulb.ac.be/login2/index.php" TargetMode="External"/><Relationship Id="rId5" Type="http://schemas.openxmlformats.org/officeDocument/2006/relationships/hyperlink" Target="http://monulb.ulb.be/web/guest" TargetMode="External"/><Relationship Id="rId4" Type="http://schemas.openxmlformats.org/officeDocument/2006/relationships/hyperlink" Target="http://gehol.ulb.ac.be/gehol/Vue/Accueil.php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on-ulb.ulb.ac.be/cp/home/displaylogin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roundcube.ulb.ac.be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tgilso@ulb.ac.b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e/1FAIpQLSc3srJEgpNQzS-lywUzb4Xy7qWpakvyqvb33AV4RqL1VSNCXA/viewfor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lb.ac.be/facs/sbsem/exchangestudents/coursesinformation/coordinator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>
            <a:extLst>
              <a:ext uri="{FF2B5EF4-FFF2-40B4-BE49-F238E27FC236}">
                <a16:creationId xmlns:a16="http://schemas.microsoft.com/office/drawing/2014/main" id="{BB7F11CA-EFF1-7944-96C3-E97B1D2F97E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z="2400"/>
              <a:t>International Program – Solvay Brussels School of Economics and Management </a:t>
            </a:r>
          </a:p>
        </p:txBody>
      </p:sp>
      <p:sp>
        <p:nvSpPr>
          <p:cNvPr id="15362" name="Rectangle 5">
            <a:extLst>
              <a:ext uri="{FF2B5EF4-FFF2-40B4-BE49-F238E27FC236}">
                <a16:creationId xmlns:a16="http://schemas.microsoft.com/office/drawing/2014/main" id="{A24AE5E0-9384-8141-A4E0-1B57BD23252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/>
              <a:t>David Raymaekers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Academic Coordinator – Economics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/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Matthieu Gilson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Academic Coordinator – Management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 </a:t>
            </a:r>
          </a:p>
          <a:p>
            <a:pPr eaLnBrk="1" hangingPunct="1">
              <a:lnSpc>
                <a:spcPct val="80000"/>
              </a:lnSpc>
            </a:pPr>
            <a:endParaRPr lang="en-US" altLang="en-US"/>
          </a:p>
          <a:p>
            <a:pPr eaLnBrk="1" hangingPunct="1">
              <a:lnSpc>
                <a:spcPct val="80000"/>
              </a:lnSpc>
            </a:pPr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449E5BFE-149E-2E4F-9DB6-F136E9B848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Do’s and Don’ts</a:t>
            </a:r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CE656ACC-6450-A841-B279-58AE3988F7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Not talking enough with local students</a:t>
            </a:r>
          </a:p>
          <a:p>
            <a:pPr lvl="1">
              <a:buFont typeface="Wingdings" pitchFamily="2" charset="2"/>
              <a:buChar char="è"/>
            </a:pPr>
            <a:r>
              <a:rPr lang="en-US" altLang="en-US">
                <a:sym typeface="Wingdings" pitchFamily="2" charset="2"/>
              </a:rPr>
              <a:t>They sometimes have inside information</a:t>
            </a:r>
          </a:p>
          <a:p>
            <a:pPr lvl="1">
              <a:buFont typeface="Wingdings" pitchFamily="2" charset="2"/>
              <a:buChar char="è"/>
            </a:pPr>
            <a:endParaRPr lang="en-US" altLang="en-US">
              <a:sym typeface="Wingdings" pitchFamily="2" charset="2"/>
            </a:endParaRPr>
          </a:p>
          <a:p>
            <a:r>
              <a:rPr lang="en-US" altLang="en-US">
                <a:sym typeface="Wingdings" pitchFamily="2" charset="2"/>
              </a:rPr>
              <a:t>Waiting the last day to submit their learning agreement.</a:t>
            </a:r>
          </a:p>
          <a:p>
            <a:pPr lvl="1">
              <a:buFont typeface="Wingdings" pitchFamily="2" charset="2"/>
              <a:buChar char="è"/>
            </a:pPr>
            <a:r>
              <a:rPr lang="en-US" altLang="en-US">
                <a:sym typeface="Wingdings" pitchFamily="2" charset="2"/>
              </a:rPr>
              <a:t>Come as soon as your documents and your course program is finalized in order to avoid queues.</a:t>
            </a:r>
          </a:p>
          <a:p>
            <a:pPr lvl="1">
              <a:buFont typeface="Wingdings" pitchFamily="2" charset="2"/>
              <a:buChar char="è"/>
            </a:pPr>
            <a:endParaRPr lang="en-US" altLang="en-US">
              <a:sym typeface="Wingdings" pitchFamily="2" charset="2"/>
            </a:endParaRPr>
          </a:p>
          <a:p>
            <a:r>
              <a:rPr lang="en-US" altLang="en-US">
                <a:sym typeface="Wingdings" pitchFamily="2" charset="2"/>
              </a:rPr>
              <a:t>Waiting too much to get in touch with their home university to get courses approved</a:t>
            </a:r>
          </a:p>
          <a:p>
            <a:pPr lvl="1">
              <a:buFont typeface="Wingdings" pitchFamily="2" charset="2"/>
              <a:buChar char="è"/>
            </a:pPr>
            <a:r>
              <a:rPr lang="en-US" altLang="en-US">
                <a:sym typeface="Wingdings" pitchFamily="2" charset="2"/>
              </a:rPr>
              <a:t>Be sure that your home university will give you a answer before the deadline</a:t>
            </a:r>
          </a:p>
          <a:p>
            <a:pPr lvl="1">
              <a:buFont typeface="Wingdings" pitchFamily="2" charset="2"/>
              <a:buChar char="è"/>
            </a:pPr>
            <a:endParaRPr lang="en-US" altLang="en-US">
              <a:sym typeface="Wingdings" pitchFamily="2" charset="2"/>
            </a:endParaRPr>
          </a:p>
          <a:p>
            <a:r>
              <a:rPr lang="en-US" altLang="en-US">
                <a:sym typeface="Wingdings" pitchFamily="2" charset="2"/>
              </a:rPr>
              <a:t>Underestimate the amount of work that final exams require</a:t>
            </a:r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re 1">
            <a:extLst>
              <a:ext uri="{FF2B5EF4-FFF2-40B4-BE49-F238E27FC236}">
                <a16:creationId xmlns:a16="http://schemas.microsoft.com/office/drawing/2014/main" id="{873CFFEB-C7B3-A748-812F-D820A033E6E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BE" altLang="en-US"/>
              <a:t>Course schedule</a:t>
            </a:r>
            <a:endParaRPr lang="fr-FR" altLang="en-US"/>
          </a:p>
        </p:txBody>
      </p:sp>
      <p:sp>
        <p:nvSpPr>
          <p:cNvPr id="30722" name="Espace réservé du pied de page 3">
            <a:extLst>
              <a:ext uri="{FF2B5EF4-FFF2-40B4-BE49-F238E27FC236}">
                <a16:creationId xmlns:a16="http://schemas.microsoft.com/office/drawing/2014/main" id="{D8872B99-B558-844C-B34A-103B0EEEC242}"/>
              </a:ext>
            </a:extLst>
          </p:cNvPr>
          <p:cNvSpPr txBox="1">
            <a:spLocks noGrp="1"/>
          </p:cNvSpPr>
          <p:nvPr/>
        </p:nvSpPr>
        <p:spPr bwMode="auto">
          <a:xfrm>
            <a:off x="444500" y="6448425"/>
            <a:ext cx="289560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5F5F5F"/>
                </a:solidFill>
              </a:rPr>
              <a:t>International Program – Welcome Presentation</a:t>
            </a:r>
          </a:p>
        </p:txBody>
      </p:sp>
      <p:sp>
        <p:nvSpPr>
          <p:cNvPr id="30723" name="Espace réservé du numéro de diapositive 4">
            <a:extLst>
              <a:ext uri="{FF2B5EF4-FFF2-40B4-BE49-F238E27FC236}">
                <a16:creationId xmlns:a16="http://schemas.microsoft.com/office/drawing/2014/main" id="{EC97D8D9-1ECE-4941-AF09-B3EF1EEC4720}"/>
              </a:ext>
            </a:extLst>
          </p:cNvPr>
          <p:cNvSpPr txBox="1">
            <a:spLocks noGrp="1"/>
          </p:cNvSpPr>
          <p:nvPr/>
        </p:nvSpPr>
        <p:spPr bwMode="auto">
          <a:xfrm>
            <a:off x="-1720850" y="6448425"/>
            <a:ext cx="213360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1BEB49C-5750-C747-BB36-DAA5F370B3B9}" type="slidenum">
              <a:rPr lang="en-US" altLang="en-US" sz="1000" b="1">
                <a:solidFill>
                  <a:srgbClr val="5F5F5F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r>
              <a:rPr lang="en-US" altLang="en-US" sz="1000" b="1">
                <a:solidFill>
                  <a:srgbClr val="5F5F5F"/>
                </a:solidFill>
              </a:rPr>
              <a:t> |</a:t>
            </a:r>
          </a:p>
        </p:txBody>
      </p:sp>
      <p:sp>
        <p:nvSpPr>
          <p:cNvPr id="10245" name="Espace réservé du contenu 2">
            <a:extLst>
              <a:ext uri="{FF2B5EF4-FFF2-40B4-BE49-F238E27FC236}">
                <a16:creationId xmlns:a16="http://schemas.microsoft.com/office/drawing/2014/main" id="{FCA1B956-B8B9-4C73-9F10-933CACC8221A}"/>
              </a:ext>
            </a:extLst>
          </p:cNvPr>
          <p:cNvSpPr>
            <a:spLocks/>
          </p:cNvSpPr>
          <p:nvPr/>
        </p:nvSpPr>
        <p:spPr bwMode="auto">
          <a:xfrm>
            <a:off x="271463" y="771525"/>
            <a:ext cx="8513762" cy="454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>
              <a:buFontTx/>
              <a:buNone/>
              <a:defRPr/>
            </a:pPr>
            <a:endParaRPr lang="en-US" sz="1800" dirty="0"/>
          </a:p>
          <a:p>
            <a:pPr>
              <a:defRPr/>
            </a:pPr>
            <a:r>
              <a:rPr lang="en-US" sz="2000" dirty="0"/>
              <a:t>Go to </a:t>
            </a:r>
            <a:r>
              <a:rPr lang="en-US" sz="2000" dirty="0" err="1"/>
              <a:t>Gehol</a:t>
            </a:r>
            <a:r>
              <a:rPr lang="en-US" sz="2000" dirty="0"/>
              <a:t> </a:t>
            </a:r>
            <a:r>
              <a:rPr lang="en-US" sz="2000" dirty="0">
                <a:sym typeface="Wingdings" panose="05000000000000000000" pitchFamily="2" charset="2"/>
              </a:rPr>
              <a:t> </a:t>
            </a:r>
            <a:r>
              <a:rPr lang="en-US" sz="2000" dirty="0">
                <a:sym typeface="Wingdings" panose="05000000000000000000" pitchFamily="2" charset="2"/>
                <a:hlinkClick r:id="rId3"/>
              </a:rPr>
              <a:t>http://gehol.ulb.ac.be/gehol/</a:t>
            </a:r>
            <a:endParaRPr lang="en-US" sz="2000" dirty="0">
              <a:sym typeface="Wingdings" panose="05000000000000000000" pitchFamily="2" charset="2"/>
            </a:endParaRPr>
          </a:p>
          <a:p>
            <a:pPr>
              <a:defRPr/>
            </a:pPr>
            <a:endParaRPr lang="en-US" sz="2000" dirty="0"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sz="2000" dirty="0">
                <a:sym typeface="Wingdings" panose="05000000000000000000" pitchFamily="2" charset="2"/>
              </a:rPr>
              <a:t>Schedule/classrooms might change  always check </a:t>
            </a:r>
            <a:r>
              <a:rPr lang="en-US" sz="2000" dirty="0" err="1">
                <a:sym typeface="Wingdings" panose="05000000000000000000" pitchFamily="2" charset="2"/>
              </a:rPr>
              <a:t>Gehol</a:t>
            </a:r>
            <a:r>
              <a:rPr lang="en-US" sz="2000" dirty="0">
                <a:sym typeface="Wingdings" panose="05000000000000000000" pitchFamily="2" charset="2"/>
              </a:rPr>
              <a:t> before attending a course (especially the first class)</a:t>
            </a:r>
          </a:p>
          <a:p>
            <a:pPr>
              <a:defRPr/>
            </a:pPr>
            <a:endParaRPr lang="en-US" sz="2000" dirty="0"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sz="2000" dirty="0">
                <a:sym typeface="Wingdings" panose="05000000000000000000" pitchFamily="2" charset="2"/>
              </a:rPr>
              <a:t>Classroom  ex.: S.R42.5.503  Campus(</a:t>
            </a:r>
            <a:r>
              <a:rPr lang="en-US" sz="2000" dirty="0" err="1">
                <a:sym typeface="Wingdings" panose="05000000000000000000" pitchFamily="2" charset="2"/>
              </a:rPr>
              <a:t>Solbosch</a:t>
            </a:r>
            <a:r>
              <a:rPr lang="en-US" sz="2000" dirty="0">
                <a:sym typeface="Wingdings" panose="05000000000000000000" pitchFamily="2" charset="2"/>
              </a:rPr>
              <a:t>).Building(R42).Level(Fifth level).Room (503)</a:t>
            </a:r>
          </a:p>
          <a:p>
            <a:pPr>
              <a:defRPr/>
            </a:pPr>
            <a:r>
              <a:rPr lang="en-US" sz="2000" dirty="0">
                <a:sym typeface="Wingdings" panose="05000000000000000000" pitchFamily="2" charset="2"/>
              </a:rPr>
              <a:t>S.H4.164: Campus (</a:t>
            </a:r>
            <a:r>
              <a:rPr lang="en-US" sz="2000" dirty="0" err="1">
                <a:sym typeface="Wingdings" panose="05000000000000000000" pitchFamily="2" charset="2"/>
              </a:rPr>
              <a:t>Solbosch</a:t>
            </a:r>
            <a:r>
              <a:rPr lang="en-US" sz="2000" dirty="0">
                <a:sym typeface="Wingdings" panose="05000000000000000000" pitchFamily="2" charset="2"/>
              </a:rPr>
              <a:t>). Building H. Level (Fourth level). Room(164)</a:t>
            </a:r>
          </a:p>
          <a:p>
            <a:pPr marL="0" indent="0">
              <a:buFontTx/>
              <a:buNone/>
              <a:defRPr/>
            </a:pPr>
            <a:endParaRPr lang="en-US" sz="1800" dirty="0"/>
          </a:p>
          <a:p>
            <a:pPr marL="0" indent="0">
              <a:buFontTx/>
              <a:buNone/>
              <a:defRPr/>
            </a:pPr>
            <a:r>
              <a:rPr lang="en-US" sz="1800" dirty="0"/>
              <a:t> </a:t>
            </a:r>
          </a:p>
          <a:p>
            <a:pPr>
              <a:defRPr/>
            </a:pPr>
            <a:endParaRPr lang="en-GB" altLang="en-US" sz="1800" dirty="0"/>
          </a:p>
          <a:p>
            <a:pPr>
              <a:buFontTx/>
              <a:buNone/>
              <a:defRPr/>
            </a:pPr>
            <a:endParaRPr lang="en-GB" altLang="en-US" sz="2000" dirty="0"/>
          </a:p>
          <a:p>
            <a:pPr>
              <a:defRPr/>
            </a:pPr>
            <a:endParaRPr lang="en-GB" altLang="en-US" sz="2000" dirty="0"/>
          </a:p>
          <a:p>
            <a:pPr>
              <a:defRPr/>
            </a:pPr>
            <a:endParaRPr lang="en-GB" altLang="en-US" sz="2000" b="1" dirty="0">
              <a:solidFill>
                <a:srgbClr val="FF0000"/>
              </a:solidFill>
            </a:endParaRPr>
          </a:p>
          <a:p>
            <a:pPr>
              <a:defRPr/>
            </a:pPr>
            <a:endParaRPr lang="en-GB" altLang="en-US" sz="2000" b="1" dirty="0">
              <a:solidFill>
                <a:srgbClr val="FF0000"/>
              </a:solidFill>
            </a:endParaRPr>
          </a:p>
          <a:p>
            <a:pPr>
              <a:defRPr/>
            </a:pPr>
            <a:endParaRPr lang="en-GB" altLang="en-US" sz="2000" dirty="0"/>
          </a:p>
          <a:p>
            <a:pPr>
              <a:defRPr/>
            </a:pPr>
            <a:endParaRPr lang="en-GB" alt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Espace réservé du pied de page 3">
            <a:extLst>
              <a:ext uri="{FF2B5EF4-FFF2-40B4-BE49-F238E27FC236}">
                <a16:creationId xmlns:a16="http://schemas.microsoft.com/office/drawing/2014/main" id="{3B847067-E694-7E4A-A037-3A3F43BE3DB0}"/>
              </a:ext>
            </a:extLst>
          </p:cNvPr>
          <p:cNvSpPr txBox="1">
            <a:spLocks noGrp="1"/>
          </p:cNvSpPr>
          <p:nvPr/>
        </p:nvSpPr>
        <p:spPr bwMode="auto">
          <a:xfrm>
            <a:off x="444500" y="6448425"/>
            <a:ext cx="289560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5F5F5F"/>
                </a:solidFill>
              </a:rPr>
              <a:t>International Program – Welcome Presentation</a:t>
            </a:r>
          </a:p>
        </p:txBody>
      </p:sp>
      <p:sp>
        <p:nvSpPr>
          <p:cNvPr id="32770" name="Espace réservé du numéro de diapositive 4">
            <a:extLst>
              <a:ext uri="{FF2B5EF4-FFF2-40B4-BE49-F238E27FC236}">
                <a16:creationId xmlns:a16="http://schemas.microsoft.com/office/drawing/2014/main" id="{2F188EC6-1A06-B048-9705-AAB00513EFC4}"/>
              </a:ext>
            </a:extLst>
          </p:cNvPr>
          <p:cNvSpPr txBox="1">
            <a:spLocks noGrp="1"/>
          </p:cNvSpPr>
          <p:nvPr/>
        </p:nvSpPr>
        <p:spPr bwMode="auto">
          <a:xfrm>
            <a:off x="-1720850" y="6448425"/>
            <a:ext cx="213360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A9EC639-B542-394A-B08A-97A9024FBD24}" type="slidenum">
              <a:rPr lang="en-US" altLang="en-US" sz="1000" b="1">
                <a:solidFill>
                  <a:srgbClr val="5F5F5F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r>
              <a:rPr lang="en-US" altLang="en-US" sz="1000" b="1">
                <a:solidFill>
                  <a:srgbClr val="5F5F5F"/>
                </a:solidFill>
              </a:rPr>
              <a:t> |</a:t>
            </a:r>
          </a:p>
        </p:txBody>
      </p:sp>
      <p:sp>
        <p:nvSpPr>
          <p:cNvPr id="32771" name="Titre 1">
            <a:extLst>
              <a:ext uri="{FF2B5EF4-FFF2-40B4-BE49-F238E27FC236}">
                <a16:creationId xmlns:a16="http://schemas.microsoft.com/office/drawing/2014/main" id="{7139C425-0CA1-0641-92D7-BA488D4787E5}"/>
              </a:ext>
            </a:extLst>
          </p:cNvPr>
          <p:cNvSpPr>
            <a:spLocks/>
          </p:cNvSpPr>
          <p:nvPr/>
        </p:nvSpPr>
        <p:spPr bwMode="auto">
          <a:xfrm>
            <a:off x="2444750" y="200025"/>
            <a:ext cx="5824538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BE" altLang="en-US" sz="2800" b="1">
                <a:solidFill>
                  <a:srgbClr val="777777"/>
                </a:solidFill>
              </a:rPr>
              <a:t>Crucial websites</a:t>
            </a:r>
            <a:endParaRPr lang="fr-FR" altLang="en-US" sz="2800" b="1">
              <a:solidFill>
                <a:srgbClr val="777777"/>
              </a:solidFill>
            </a:endParaRPr>
          </a:p>
        </p:txBody>
      </p:sp>
      <p:sp>
        <p:nvSpPr>
          <p:cNvPr id="32772" name="Espace réservé du contenu 2">
            <a:extLst>
              <a:ext uri="{FF2B5EF4-FFF2-40B4-BE49-F238E27FC236}">
                <a16:creationId xmlns:a16="http://schemas.microsoft.com/office/drawing/2014/main" id="{4CF73E1E-5836-9744-8C69-E04CC4B3ADFF}"/>
              </a:ext>
            </a:extLst>
          </p:cNvPr>
          <p:cNvSpPr>
            <a:spLocks/>
          </p:cNvSpPr>
          <p:nvPr/>
        </p:nvSpPr>
        <p:spPr bwMode="auto">
          <a:xfrm>
            <a:off x="630238" y="1028700"/>
            <a:ext cx="8513762" cy="456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GB" altLang="en-US" sz="1200" dirty="0"/>
          </a:p>
          <a:p>
            <a:pPr lvl="1"/>
            <a:r>
              <a:rPr lang="en-GB" altLang="en-US" dirty="0">
                <a:hlinkClick r:id="rId3"/>
              </a:rPr>
              <a:t>International Program’s Website</a:t>
            </a:r>
          </a:p>
          <a:p>
            <a:pPr lvl="1"/>
            <a:r>
              <a:rPr lang="en-GB" altLang="en-US" dirty="0">
                <a:hlinkClick r:id="rId4"/>
              </a:rPr>
              <a:t>Gehol</a:t>
            </a:r>
          </a:p>
          <a:p>
            <a:pPr lvl="1"/>
            <a:r>
              <a:rPr lang="en-GB" altLang="en-US" dirty="0">
                <a:hlinkClick r:id="rId5"/>
              </a:rPr>
              <a:t>MonULB</a:t>
            </a:r>
            <a:endParaRPr lang="en-GB" altLang="en-US" dirty="0">
              <a:hlinkClick r:id="rId4"/>
            </a:endParaRPr>
          </a:p>
          <a:p>
            <a:pPr lvl="1"/>
            <a:r>
              <a:rPr lang="en-GB" altLang="en-US" dirty="0">
                <a:hlinkClick r:id="rId6"/>
              </a:rPr>
              <a:t>Université virtuelle  </a:t>
            </a:r>
            <a:endParaRPr lang="en-GB" altLang="en-US" dirty="0"/>
          </a:p>
          <a:p>
            <a:pPr lvl="1"/>
            <a:r>
              <a:rPr lang="en-GB" altLang="en-US" dirty="0">
                <a:hlinkClick r:id="rId7"/>
              </a:rPr>
              <a:t>Course Catalogue </a:t>
            </a:r>
            <a:endParaRPr lang="en-GB" altLang="en-US" dirty="0"/>
          </a:p>
          <a:p>
            <a:pPr lvl="1"/>
            <a:r>
              <a:rPr lang="en-GB" altLang="en-US" dirty="0"/>
              <a:t>Professors’ personal websites</a:t>
            </a:r>
          </a:p>
          <a:p>
            <a:pPr lvl="1"/>
            <a:r>
              <a:rPr lang="en-GB" altLang="en-US">
                <a:hlinkClick r:id="rId8"/>
              </a:rPr>
              <a:t>Example: Online form  </a:t>
            </a:r>
            <a:endParaRPr lang="en-GB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re 1">
            <a:extLst>
              <a:ext uri="{FF2B5EF4-FFF2-40B4-BE49-F238E27FC236}">
                <a16:creationId xmlns:a16="http://schemas.microsoft.com/office/drawing/2014/main" id="{0F27D250-59C6-C64C-8273-CE195A093A8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altLang="en-US"/>
              <a:t>Final remark</a:t>
            </a:r>
          </a:p>
        </p:txBody>
      </p:sp>
      <p:sp>
        <p:nvSpPr>
          <p:cNvPr id="34818" name="Espace réservé du pied de page 3">
            <a:extLst>
              <a:ext uri="{FF2B5EF4-FFF2-40B4-BE49-F238E27FC236}">
                <a16:creationId xmlns:a16="http://schemas.microsoft.com/office/drawing/2014/main" id="{77400427-CAFC-8E4D-8F1D-BD0AA1D833E8}"/>
              </a:ext>
            </a:extLst>
          </p:cNvPr>
          <p:cNvSpPr txBox="1">
            <a:spLocks noGrp="1"/>
          </p:cNvSpPr>
          <p:nvPr/>
        </p:nvSpPr>
        <p:spPr bwMode="auto">
          <a:xfrm>
            <a:off x="444500" y="6448425"/>
            <a:ext cx="289560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5F5F5F"/>
                </a:solidFill>
              </a:rPr>
              <a:t>International Program – Welcome Presentation</a:t>
            </a:r>
          </a:p>
        </p:txBody>
      </p:sp>
      <p:sp>
        <p:nvSpPr>
          <p:cNvPr id="34819" name="Espace réservé du numéro de diapositive 4">
            <a:extLst>
              <a:ext uri="{FF2B5EF4-FFF2-40B4-BE49-F238E27FC236}">
                <a16:creationId xmlns:a16="http://schemas.microsoft.com/office/drawing/2014/main" id="{CFA628B3-854B-1A41-8F70-501AD1A3813E}"/>
              </a:ext>
            </a:extLst>
          </p:cNvPr>
          <p:cNvSpPr txBox="1">
            <a:spLocks noGrp="1"/>
          </p:cNvSpPr>
          <p:nvPr/>
        </p:nvSpPr>
        <p:spPr bwMode="auto">
          <a:xfrm>
            <a:off x="-1720850" y="6448425"/>
            <a:ext cx="213360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6431E6A-5A3C-3D48-9FD4-C883CBEF1A24}" type="slidenum">
              <a:rPr lang="en-US" altLang="en-US" sz="1000" b="1">
                <a:solidFill>
                  <a:srgbClr val="5F5F5F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13</a:t>
            </a:fld>
            <a:r>
              <a:rPr lang="en-US" altLang="en-US" sz="1000" b="1">
                <a:solidFill>
                  <a:srgbClr val="5F5F5F"/>
                </a:solidFill>
              </a:rPr>
              <a:t> |</a:t>
            </a:r>
          </a:p>
        </p:txBody>
      </p:sp>
      <p:sp>
        <p:nvSpPr>
          <p:cNvPr id="10245" name="Espace réservé du contenu 2">
            <a:extLst>
              <a:ext uri="{FF2B5EF4-FFF2-40B4-BE49-F238E27FC236}">
                <a16:creationId xmlns:a16="http://schemas.microsoft.com/office/drawing/2014/main" id="{2DC900B0-0C7B-44B0-A4FB-2B0847B27E96}"/>
              </a:ext>
            </a:extLst>
          </p:cNvPr>
          <p:cNvSpPr>
            <a:spLocks/>
          </p:cNvSpPr>
          <p:nvPr/>
        </p:nvSpPr>
        <p:spPr bwMode="auto">
          <a:xfrm>
            <a:off x="271463" y="771525"/>
            <a:ext cx="8513762" cy="454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GB" altLang="en-US" sz="1800" dirty="0"/>
          </a:p>
          <a:p>
            <a:pPr>
              <a:defRPr/>
            </a:pPr>
            <a:endParaRPr lang="en-GB" altLang="en-US" sz="1800" dirty="0"/>
          </a:p>
          <a:p>
            <a:pPr>
              <a:defRPr/>
            </a:pPr>
            <a:endParaRPr lang="en-GB" altLang="en-US" sz="1800" dirty="0"/>
          </a:p>
          <a:p>
            <a:pPr marL="0" indent="0">
              <a:buFontTx/>
              <a:buNone/>
              <a:defRPr/>
            </a:pPr>
            <a:endParaRPr lang="en-GB" altLang="en-US" sz="1800" dirty="0"/>
          </a:p>
          <a:p>
            <a:pPr>
              <a:buFontTx/>
              <a:buNone/>
              <a:defRPr/>
            </a:pPr>
            <a:endParaRPr lang="en-GB" altLang="en-US" sz="2000" dirty="0"/>
          </a:p>
          <a:p>
            <a:pPr>
              <a:defRPr/>
            </a:pPr>
            <a:endParaRPr lang="en-GB" altLang="en-US" sz="2000" dirty="0"/>
          </a:p>
          <a:p>
            <a:pPr>
              <a:defRPr/>
            </a:pPr>
            <a:endParaRPr lang="en-GB" altLang="en-US" sz="2000" b="1" dirty="0">
              <a:solidFill>
                <a:srgbClr val="FF0000"/>
              </a:solidFill>
            </a:endParaRPr>
          </a:p>
          <a:p>
            <a:pPr>
              <a:defRPr/>
            </a:pPr>
            <a:endParaRPr lang="en-GB" altLang="en-US" sz="2000" b="1" dirty="0">
              <a:solidFill>
                <a:srgbClr val="FF0000"/>
              </a:solidFill>
            </a:endParaRPr>
          </a:p>
          <a:p>
            <a:pPr>
              <a:defRPr/>
            </a:pPr>
            <a:endParaRPr lang="en-GB" altLang="en-US" sz="2000" dirty="0"/>
          </a:p>
          <a:p>
            <a:pPr>
              <a:defRPr/>
            </a:pPr>
            <a:endParaRPr lang="en-GB" altLang="en-US" sz="2000" dirty="0"/>
          </a:p>
        </p:txBody>
      </p:sp>
      <p:sp>
        <p:nvSpPr>
          <p:cNvPr id="34821" name="ZoneTexte 3">
            <a:extLst>
              <a:ext uri="{FF2B5EF4-FFF2-40B4-BE49-F238E27FC236}">
                <a16:creationId xmlns:a16="http://schemas.microsoft.com/office/drawing/2014/main" id="{3ABC3968-3559-3B44-9980-4693450A1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0" y="1885950"/>
            <a:ext cx="6057900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2800" b="1"/>
              <a:t>Stay connected !!!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BE" altLang="fr-FR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1800"/>
              <a:t>MonUlb, </a:t>
            </a:r>
            <a:r>
              <a:rPr lang="fr-BE" altLang="fr-FR" sz="1800">
                <a:hlinkClick r:id="rId3"/>
              </a:rPr>
              <a:t>https://mon-ulb.ulb.ac.be/cp/home/displaylogin</a:t>
            </a:r>
            <a:endParaRPr lang="fr-BE" altLang="fr-FR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1800"/>
              <a:t>or your ULB mailbox, </a:t>
            </a:r>
            <a:r>
              <a:rPr lang="fr-BE" altLang="fr-FR" sz="1800">
                <a:hlinkClick r:id="rId4"/>
              </a:rPr>
              <a:t>https://roundcube.ulb.ac.be/</a:t>
            </a:r>
            <a:endParaRPr lang="fr-BE" altLang="fr-FR"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re 1">
            <a:extLst>
              <a:ext uri="{FF2B5EF4-FFF2-40B4-BE49-F238E27FC236}">
                <a16:creationId xmlns:a16="http://schemas.microsoft.com/office/drawing/2014/main" id="{0D4DFE87-8419-1D41-91F9-F2BD517CF4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altLang="en-US"/>
          </a:p>
        </p:txBody>
      </p:sp>
      <p:sp>
        <p:nvSpPr>
          <p:cNvPr id="36866" name="Espace réservé du contenu 2">
            <a:extLst>
              <a:ext uri="{FF2B5EF4-FFF2-40B4-BE49-F238E27FC236}">
                <a16:creationId xmlns:a16="http://schemas.microsoft.com/office/drawing/2014/main" id="{2B3633CD-4114-4645-AF73-405537892EB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74638" y="1019175"/>
            <a:ext cx="8559800" cy="4881563"/>
          </a:xfrm>
        </p:spPr>
        <p:txBody>
          <a:bodyPr/>
          <a:lstStyle/>
          <a:p>
            <a:pPr algn="ctr">
              <a:buFontTx/>
              <a:buNone/>
            </a:pPr>
            <a:endParaRPr lang="fr-BE" altLang="en-US"/>
          </a:p>
          <a:p>
            <a:pPr algn="ctr">
              <a:buFontTx/>
              <a:buNone/>
            </a:pPr>
            <a:endParaRPr lang="fr-BE" altLang="en-US"/>
          </a:p>
          <a:p>
            <a:pPr algn="ctr">
              <a:buFontTx/>
              <a:buNone/>
            </a:pPr>
            <a:endParaRPr lang="fr-BE" altLang="en-US"/>
          </a:p>
          <a:p>
            <a:pPr algn="ctr">
              <a:buFontTx/>
              <a:buNone/>
            </a:pPr>
            <a:endParaRPr lang="fr-BE" altLang="en-US"/>
          </a:p>
          <a:p>
            <a:pPr algn="ctr">
              <a:buFontTx/>
              <a:buNone/>
            </a:pPr>
            <a:r>
              <a:rPr lang="fr-BE" altLang="en-US" sz="4000" b="1">
                <a:solidFill>
                  <a:srgbClr val="FF9900"/>
                </a:solidFill>
              </a:rPr>
              <a:t>Any Questions? </a:t>
            </a:r>
            <a:endParaRPr lang="fr-FR" altLang="en-US" sz="4000" b="1">
              <a:solidFill>
                <a:srgbClr val="FF99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>
            <a:extLst>
              <a:ext uri="{FF2B5EF4-FFF2-40B4-BE49-F238E27FC236}">
                <a16:creationId xmlns:a16="http://schemas.microsoft.com/office/drawing/2014/main" id="{480E56D2-16D6-BD40-9DD3-F53C86A5B5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Who we are</a:t>
            </a:r>
          </a:p>
        </p:txBody>
      </p:sp>
      <p:sp>
        <p:nvSpPr>
          <p:cNvPr id="4099" name="Espace réservé du contenu 2">
            <a:extLst>
              <a:ext uri="{FF2B5EF4-FFF2-40B4-BE49-F238E27FC236}">
                <a16:creationId xmlns:a16="http://schemas.microsoft.com/office/drawing/2014/main" id="{992CE1B9-DA82-4FB3-80A2-0468B237574B}"/>
              </a:ext>
            </a:extLst>
          </p:cNvPr>
          <p:cNvSpPr>
            <a:spLocks/>
          </p:cNvSpPr>
          <p:nvPr/>
        </p:nvSpPr>
        <p:spPr bwMode="auto">
          <a:xfrm>
            <a:off x="274638" y="947738"/>
            <a:ext cx="8869362" cy="539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defRPr/>
            </a:pPr>
            <a:endParaRPr lang="en-US" sz="2000" b="1" dirty="0">
              <a:latin typeface="Arial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Academic coordinators</a:t>
            </a:r>
          </a:p>
          <a:p>
            <a:pPr marL="685800" lvl="1" indent="-228600">
              <a:spcBef>
                <a:spcPct val="20000"/>
              </a:spcBef>
              <a:buFontTx/>
              <a:buChar char="•"/>
              <a:defRPr/>
            </a:pPr>
            <a:r>
              <a:rPr lang="en-US" i="1" dirty="0">
                <a:latin typeface="Arial" charset="0"/>
                <a:cs typeface="Arial" charset="0"/>
              </a:rPr>
              <a:t>Economics</a:t>
            </a:r>
            <a:r>
              <a:rPr lang="en-US" dirty="0">
                <a:latin typeface="Arial" charset="0"/>
                <a:cs typeface="Arial" charset="0"/>
              </a:rPr>
              <a:t>: David </a:t>
            </a:r>
            <a:r>
              <a:rPr lang="en-US" dirty="0" err="1">
                <a:latin typeface="Arial" charset="0"/>
                <a:cs typeface="Arial" charset="0"/>
              </a:rPr>
              <a:t>Raymaekers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cs typeface="Arial" charset="0"/>
                <a:hlinkClick r:id="rId3"/>
              </a:rPr>
              <a:t>draymaek@ulb.ac.be</a:t>
            </a:r>
            <a:endParaRPr lang="en-US" dirty="0">
              <a:latin typeface="Arial" charset="0"/>
              <a:cs typeface="Arial" charset="0"/>
            </a:endParaRPr>
          </a:p>
          <a:p>
            <a:pPr marL="685800" lvl="1" indent="-228600">
              <a:spcBef>
                <a:spcPct val="20000"/>
              </a:spcBef>
              <a:buFontTx/>
              <a:buChar char="•"/>
              <a:defRPr/>
            </a:pPr>
            <a:r>
              <a:rPr lang="en-US" i="1" dirty="0">
                <a:latin typeface="Arial" charset="0"/>
                <a:cs typeface="Arial" charset="0"/>
              </a:rPr>
              <a:t>Management</a:t>
            </a:r>
            <a:r>
              <a:rPr lang="en-US" dirty="0">
                <a:latin typeface="Arial" charset="0"/>
                <a:cs typeface="Arial" charset="0"/>
              </a:rPr>
              <a:t>: Matthieu Gilson </a:t>
            </a:r>
            <a:r>
              <a:rPr lang="en-US" dirty="0">
                <a:latin typeface="Arial" charset="0"/>
                <a:cs typeface="Arial" charset="0"/>
                <a:hlinkClick r:id="rId3"/>
              </a:rPr>
              <a:t>matgilso@ulb.ac.be</a:t>
            </a:r>
            <a:endParaRPr lang="en-US" dirty="0">
              <a:latin typeface="Arial" charset="0"/>
              <a:cs typeface="Arial" charset="0"/>
            </a:endParaRPr>
          </a:p>
          <a:p>
            <a:pPr marL="685800" lvl="1" indent="-228600">
              <a:spcBef>
                <a:spcPct val="20000"/>
              </a:spcBef>
              <a:buFontTx/>
              <a:buChar char="•"/>
              <a:defRPr/>
            </a:pPr>
            <a:endParaRPr lang="en-US" sz="2000" b="1" i="1" dirty="0">
              <a:latin typeface="Arial" charset="0"/>
              <a:cs typeface="Arial" charset="0"/>
            </a:endParaRPr>
          </a:p>
          <a:p>
            <a:pPr marL="228600" indent="-228600"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Role</a:t>
            </a:r>
          </a:p>
          <a:p>
            <a:pPr marL="685800" lvl="1" indent="-2286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Arial" charset="0"/>
                <a:cs typeface="Arial" charset="0"/>
              </a:rPr>
              <a:t>Advise incoming students on their course program at the SBS-EM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latin typeface="Arial" charset="0"/>
                <a:cs typeface="Arial" charset="0"/>
              </a:rPr>
              <a:t>Ask questions by email or during the office hours</a:t>
            </a:r>
          </a:p>
          <a:p>
            <a:pPr lvl="2">
              <a:spcBef>
                <a:spcPct val="20000"/>
              </a:spcBef>
              <a:defRPr/>
            </a:pPr>
            <a:endParaRPr lang="en-US" sz="2000" b="1" dirty="0">
              <a:latin typeface="Arial" charset="0"/>
              <a:cs typeface="Arial" charset="0"/>
            </a:endParaRP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charset="0"/>
                <a:cs typeface="Arial" charset="0"/>
              </a:rPr>
              <a:t>Validate the “Registration Form” and the “Learning Agreement” (only for Erasmus Students). </a:t>
            </a:r>
            <a:endParaRPr lang="en-US" sz="2400" dirty="0">
              <a:latin typeface="Arial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b="1" dirty="0">
              <a:latin typeface="Arial" charset="0"/>
              <a:cs typeface="Arial" charset="0"/>
            </a:endParaRP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7411" name="Espace réservé du pied de page 3">
            <a:extLst>
              <a:ext uri="{FF2B5EF4-FFF2-40B4-BE49-F238E27FC236}">
                <a16:creationId xmlns:a16="http://schemas.microsoft.com/office/drawing/2014/main" id="{04721BBA-C2FB-4E4D-9EE0-136D9212D1CE}"/>
              </a:ext>
            </a:extLst>
          </p:cNvPr>
          <p:cNvSpPr txBox="1">
            <a:spLocks noGrp="1"/>
          </p:cNvSpPr>
          <p:nvPr/>
        </p:nvSpPr>
        <p:spPr bwMode="auto">
          <a:xfrm>
            <a:off x="444500" y="6448425"/>
            <a:ext cx="289560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5F5F5F"/>
                </a:solidFill>
              </a:rPr>
              <a:t>International Program – Welcome Presentation</a:t>
            </a:r>
          </a:p>
        </p:txBody>
      </p:sp>
      <p:sp>
        <p:nvSpPr>
          <p:cNvPr id="17412" name="Espace réservé du numéro de diapositive 4">
            <a:extLst>
              <a:ext uri="{FF2B5EF4-FFF2-40B4-BE49-F238E27FC236}">
                <a16:creationId xmlns:a16="http://schemas.microsoft.com/office/drawing/2014/main" id="{9A1402CF-2896-4C42-A279-0769341DEFCF}"/>
              </a:ext>
            </a:extLst>
          </p:cNvPr>
          <p:cNvSpPr txBox="1">
            <a:spLocks noGrp="1"/>
          </p:cNvSpPr>
          <p:nvPr/>
        </p:nvSpPr>
        <p:spPr bwMode="auto">
          <a:xfrm>
            <a:off x="-1720850" y="6448425"/>
            <a:ext cx="213360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2F815668-10C0-B045-91CA-2873684AE02F}" type="slidenum">
              <a:rPr lang="en-US" altLang="en-US" sz="1000" b="1">
                <a:solidFill>
                  <a:srgbClr val="5F5F5F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r>
              <a:rPr lang="en-US" altLang="en-US" sz="1000" b="1">
                <a:solidFill>
                  <a:srgbClr val="5F5F5F"/>
                </a:solidFill>
              </a:rPr>
              <a:t> |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re 1">
            <a:extLst>
              <a:ext uri="{FF2B5EF4-FFF2-40B4-BE49-F238E27FC236}">
                <a16:creationId xmlns:a16="http://schemas.microsoft.com/office/drawing/2014/main" id="{FE84049D-3F8D-7043-9F54-6F733AFAA7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/>
              <a:t>Your job</a:t>
            </a:r>
          </a:p>
        </p:txBody>
      </p:sp>
      <p:sp>
        <p:nvSpPr>
          <p:cNvPr id="7171" name="Espace réservé du contenu 2">
            <a:extLst>
              <a:ext uri="{FF2B5EF4-FFF2-40B4-BE49-F238E27FC236}">
                <a16:creationId xmlns:a16="http://schemas.microsoft.com/office/drawing/2014/main" id="{15ABF15E-DF22-4529-9ED9-49BEB3499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988" y="660400"/>
            <a:ext cx="8559800" cy="4881563"/>
          </a:xfrm>
        </p:spPr>
        <p:txBody>
          <a:bodyPr/>
          <a:lstStyle/>
          <a:p>
            <a:pPr>
              <a:defRPr/>
            </a:pPr>
            <a:r>
              <a:rPr lang="fr-BE" altLang="fr-FR" sz="2000" dirty="0" err="1"/>
              <a:t>Choose</a:t>
            </a:r>
            <a:r>
              <a:rPr lang="fr-BE" altLang="fr-FR" sz="2000" dirty="0"/>
              <a:t> </a:t>
            </a:r>
            <a:r>
              <a:rPr lang="fr-BE" altLang="fr-FR" sz="2000" dirty="0" err="1"/>
              <a:t>your</a:t>
            </a:r>
            <a:r>
              <a:rPr lang="fr-BE" altLang="fr-FR" sz="2000" dirty="0"/>
              <a:t> courses</a:t>
            </a:r>
            <a:endParaRPr lang="fr-BE" altLang="fr-FR" sz="1600" dirty="0"/>
          </a:p>
          <a:p>
            <a:pPr lvl="1">
              <a:defRPr/>
            </a:pPr>
            <a:r>
              <a:rPr lang="fr-BE" altLang="fr-FR" sz="1600" dirty="0"/>
              <a:t>At least 1 course, 30 ECTS maximum, 60% in the SBS-EM catalogue</a:t>
            </a:r>
          </a:p>
          <a:p>
            <a:pPr lvl="1">
              <a:defRPr/>
            </a:pPr>
            <a:r>
              <a:rPr lang="fr-BE" altLang="fr-FR" sz="1600" dirty="0"/>
              <a:t>Go to the classes </a:t>
            </a:r>
            <a:r>
              <a:rPr lang="fr-BE" altLang="fr-FR" sz="1600" dirty="0" err="1"/>
              <a:t>you</a:t>
            </a:r>
            <a:r>
              <a:rPr lang="fr-BE" altLang="fr-FR" sz="1600" dirty="0"/>
              <a:t> are </a:t>
            </a:r>
            <a:r>
              <a:rPr lang="fr-BE" altLang="fr-FR" sz="1600" dirty="0" err="1"/>
              <a:t>interested</a:t>
            </a:r>
            <a:r>
              <a:rPr lang="fr-BE" altLang="fr-FR" sz="1600" dirty="0"/>
              <a:t> in</a:t>
            </a:r>
          </a:p>
          <a:p>
            <a:pPr marL="914400" lvl="2" indent="0">
              <a:buFontTx/>
              <a:buNone/>
              <a:defRPr/>
            </a:pPr>
            <a:r>
              <a:rPr lang="fr-BE" altLang="fr-FR" sz="1400" dirty="0"/>
              <a:t>	</a:t>
            </a:r>
          </a:p>
          <a:p>
            <a:pPr>
              <a:defRPr/>
            </a:pPr>
            <a:r>
              <a:rPr lang="fr-BE" altLang="fr-FR" sz="2000" dirty="0"/>
              <a:t>Fill in the </a:t>
            </a:r>
            <a:r>
              <a:rPr lang="fr-BE" altLang="fr-FR" sz="2000" dirty="0">
                <a:hlinkClick r:id="rId2"/>
              </a:rPr>
              <a:t>online form </a:t>
            </a:r>
            <a:r>
              <a:rPr lang="fr-BE" altLang="fr-FR" sz="2000" dirty="0"/>
              <a:t>and </a:t>
            </a:r>
            <a:r>
              <a:rPr lang="fr-BE" altLang="fr-FR" sz="2000" dirty="0" err="1"/>
              <a:t>register</a:t>
            </a:r>
            <a:r>
              <a:rPr lang="fr-BE" altLang="fr-FR" sz="2000" dirty="0"/>
              <a:t> to </a:t>
            </a:r>
            <a:r>
              <a:rPr lang="fr-BE" altLang="fr-FR" sz="2000" dirty="0" err="1"/>
              <a:t>these</a:t>
            </a:r>
            <a:r>
              <a:rPr lang="fr-BE" altLang="fr-FR" sz="2000" dirty="0"/>
              <a:t> courses</a:t>
            </a:r>
          </a:p>
          <a:p>
            <a:pPr>
              <a:defRPr/>
            </a:pPr>
            <a:endParaRPr lang="fr-BE" altLang="fr-FR" sz="2000" dirty="0"/>
          </a:p>
          <a:p>
            <a:pPr>
              <a:defRPr/>
            </a:pPr>
            <a:r>
              <a:rPr lang="fr-BE" altLang="fr-FR" sz="2000" dirty="0"/>
              <a:t>Come to one of the office </a:t>
            </a:r>
            <a:r>
              <a:rPr lang="fr-BE" altLang="fr-FR" sz="2000" dirty="0" err="1"/>
              <a:t>hours</a:t>
            </a:r>
            <a:r>
              <a:rPr lang="fr-BE" altLang="fr-FR" sz="2000" dirty="0"/>
              <a:t> to </a:t>
            </a:r>
            <a:r>
              <a:rPr lang="fr-BE" altLang="fr-FR" sz="2000" dirty="0" err="1"/>
              <a:t>sign</a:t>
            </a:r>
            <a:r>
              <a:rPr lang="fr-BE" altLang="fr-FR" sz="2000" dirty="0"/>
              <a:t> </a:t>
            </a:r>
            <a:r>
              <a:rPr lang="fr-BE" altLang="fr-FR" sz="2000" dirty="0" err="1"/>
              <a:t>it</a:t>
            </a:r>
            <a:endParaRPr lang="fr-BE" altLang="fr-FR" sz="2000" dirty="0"/>
          </a:p>
          <a:p>
            <a:pPr lvl="1">
              <a:defRPr/>
            </a:pPr>
            <a:r>
              <a:rPr lang="fr-BE" altLang="fr-FR" sz="1600" dirty="0" err="1"/>
              <a:t>We</a:t>
            </a:r>
            <a:r>
              <a:rPr lang="fr-BE" altLang="fr-FR" sz="1600" dirty="0"/>
              <a:t> </a:t>
            </a:r>
            <a:r>
              <a:rPr lang="fr-BE" altLang="fr-FR" sz="1600" dirty="0" err="1"/>
              <a:t>will</a:t>
            </a:r>
            <a:r>
              <a:rPr lang="fr-BE" altLang="fr-FR" sz="1600" dirty="0"/>
              <a:t> </a:t>
            </a:r>
            <a:r>
              <a:rPr lang="fr-BE" altLang="fr-FR" sz="1600" dirty="0" err="1"/>
              <a:t>print</a:t>
            </a:r>
            <a:r>
              <a:rPr lang="fr-BE" altLang="fr-FR" sz="1600" dirty="0"/>
              <a:t> </a:t>
            </a:r>
            <a:r>
              <a:rPr lang="fr-BE" altLang="fr-FR" sz="1600" dirty="0" err="1"/>
              <a:t>them</a:t>
            </a:r>
            <a:r>
              <a:rPr lang="fr-BE" altLang="fr-FR" sz="1600" dirty="0"/>
              <a:t> for </a:t>
            </a:r>
            <a:r>
              <a:rPr lang="fr-BE" altLang="fr-FR" sz="1600" dirty="0" err="1"/>
              <a:t>you</a:t>
            </a:r>
            <a:endParaRPr lang="fr-BE" altLang="fr-FR" sz="1600" dirty="0"/>
          </a:p>
          <a:p>
            <a:pPr>
              <a:defRPr/>
            </a:pPr>
            <a:endParaRPr lang="fr-BE" altLang="fr-FR" sz="2000" dirty="0"/>
          </a:p>
          <a:p>
            <a:pPr>
              <a:defRPr/>
            </a:pPr>
            <a:r>
              <a:rPr lang="fr-BE" altLang="fr-FR" sz="2000" dirty="0"/>
              <a:t>If </a:t>
            </a:r>
            <a:r>
              <a:rPr lang="fr-BE" altLang="fr-FR" sz="2000" dirty="0" err="1"/>
              <a:t>you</a:t>
            </a:r>
            <a:r>
              <a:rPr lang="fr-BE" altLang="fr-FR" sz="2000" dirty="0"/>
              <a:t> are </a:t>
            </a:r>
            <a:r>
              <a:rPr lang="fr-BE" altLang="fr-FR" sz="2000" dirty="0" err="1"/>
              <a:t>from</a:t>
            </a:r>
            <a:r>
              <a:rPr lang="fr-BE" altLang="fr-FR" sz="2000" dirty="0"/>
              <a:t> an </a:t>
            </a:r>
            <a:r>
              <a:rPr lang="fr-BE" altLang="fr-FR" sz="2000" dirty="0" err="1"/>
              <a:t>European</a:t>
            </a:r>
            <a:r>
              <a:rPr lang="fr-BE" altLang="fr-FR" sz="2000" dirty="0"/>
              <a:t> institution, </a:t>
            </a:r>
            <a:r>
              <a:rPr lang="fr-BE" altLang="fr-FR" sz="2000" dirty="0" err="1"/>
              <a:t>fill</a:t>
            </a:r>
            <a:r>
              <a:rPr lang="fr-BE" altLang="fr-FR" sz="2000" dirty="0"/>
              <a:t> in a Learning Agreement and </a:t>
            </a:r>
            <a:r>
              <a:rPr lang="fr-BE" altLang="fr-FR" sz="2000" dirty="0" err="1"/>
              <a:t>bring</a:t>
            </a:r>
            <a:r>
              <a:rPr lang="fr-BE" altLang="fr-FR" sz="2000" dirty="0"/>
              <a:t> </a:t>
            </a:r>
            <a:r>
              <a:rPr lang="fr-BE" altLang="fr-FR" sz="2000" dirty="0" err="1"/>
              <a:t>it</a:t>
            </a:r>
            <a:r>
              <a:rPr lang="fr-BE" altLang="fr-FR" sz="2000" dirty="0"/>
              <a:t> to on the office </a:t>
            </a:r>
            <a:r>
              <a:rPr lang="fr-BE" altLang="fr-FR" sz="2000" dirty="0" err="1"/>
              <a:t>hours</a:t>
            </a:r>
            <a:endParaRPr lang="fr-BE" altLang="fr-FR" sz="2000" dirty="0"/>
          </a:p>
          <a:p>
            <a:pPr>
              <a:defRPr/>
            </a:pPr>
            <a:endParaRPr lang="fr-BE" altLang="fr-FR" sz="2000" dirty="0"/>
          </a:p>
          <a:p>
            <a:pPr>
              <a:defRPr/>
            </a:pPr>
            <a:r>
              <a:rPr lang="fr-BE" altLang="fr-FR" sz="2000" b="1" u="sng" dirty="0"/>
              <a:t>All documents have to </a:t>
            </a:r>
            <a:r>
              <a:rPr lang="fr-BE" altLang="fr-FR" sz="2000" b="1" u="sng" dirty="0" err="1"/>
              <a:t>be</a:t>
            </a:r>
            <a:r>
              <a:rPr lang="fr-BE" altLang="fr-FR" sz="2000" b="1" u="sng" dirty="0"/>
              <a:t> </a:t>
            </a:r>
            <a:r>
              <a:rPr lang="fr-BE" altLang="fr-FR" sz="2000" b="1" u="sng" dirty="0" err="1"/>
              <a:t>finalized</a:t>
            </a:r>
            <a:r>
              <a:rPr lang="fr-BE" altLang="fr-FR" sz="2000" b="1" u="sng" dirty="0"/>
              <a:t> for </a:t>
            </a:r>
            <a:r>
              <a:rPr lang="fr-BE" altLang="fr-FR" sz="2000" b="1" u="sng" dirty="0" err="1"/>
              <a:t>February</a:t>
            </a:r>
            <a:r>
              <a:rPr lang="fr-BE" altLang="fr-FR" sz="2000" b="1" u="sng" dirty="0"/>
              <a:t>, 14 (</a:t>
            </a:r>
            <a:r>
              <a:rPr lang="fr-BE" altLang="fr-FR" sz="2000" b="1" u="sng" dirty="0" err="1"/>
              <a:t>easy</a:t>
            </a:r>
            <a:r>
              <a:rPr lang="fr-BE" altLang="fr-FR" sz="2000" b="1" u="sng" dirty="0"/>
              <a:t> to </a:t>
            </a:r>
            <a:r>
              <a:rPr lang="fr-BE" altLang="fr-FR" sz="2000" b="1" u="sng" dirty="0" err="1"/>
              <a:t>remember</a:t>
            </a:r>
            <a:r>
              <a:rPr lang="fr-BE" altLang="fr-FR" sz="2000" b="1" u="sng" dirty="0"/>
              <a:t>)</a:t>
            </a:r>
          </a:p>
          <a:p>
            <a:pPr>
              <a:defRPr/>
            </a:pPr>
            <a:endParaRPr lang="fr-BE" altLang="fr-FR" sz="1600" dirty="0"/>
          </a:p>
          <a:p>
            <a:pPr marL="0" indent="0">
              <a:buFontTx/>
              <a:buNone/>
              <a:defRPr/>
            </a:pPr>
            <a:endParaRPr lang="fr-BE" altLang="fr-FR" sz="1600" dirty="0"/>
          </a:p>
          <a:p>
            <a:pPr marL="0" indent="0">
              <a:buFontTx/>
              <a:buNone/>
              <a:defRPr/>
            </a:pPr>
            <a:endParaRPr lang="fr-BE" altLang="fr-FR" sz="1600" dirty="0"/>
          </a:p>
          <a:p>
            <a:pPr>
              <a:defRPr/>
            </a:pPr>
            <a:endParaRPr lang="fr-BE" altLang="fr-FR" dirty="0"/>
          </a:p>
          <a:p>
            <a:pPr lvl="1">
              <a:defRPr/>
            </a:pPr>
            <a:endParaRPr lang="fr-BE" alt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>
            <a:extLst>
              <a:ext uri="{FF2B5EF4-FFF2-40B4-BE49-F238E27FC236}">
                <a16:creationId xmlns:a16="http://schemas.microsoft.com/office/drawing/2014/main" id="{C2D8562F-E709-2E48-80C4-A7CBB4FF9C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/>
              <a:t>Visiting Hours: when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9F3712-5F55-4E1C-A42A-AC8FAB1C1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638" y="838200"/>
            <a:ext cx="8559800" cy="557053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sz="2000" dirty="0"/>
          </a:p>
          <a:p>
            <a:pPr marL="0" indent="0">
              <a:buFontTx/>
              <a:buNone/>
              <a:defRPr/>
            </a:pPr>
            <a:r>
              <a:rPr lang="en-US" sz="2000" b="1" dirty="0"/>
              <a:t>From 12:00 to 14:00:</a:t>
            </a:r>
          </a:p>
          <a:p>
            <a:pPr lvl="1">
              <a:defRPr/>
            </a:pPr>
            <a:r>
              <a:rPr lang="en-US" sz="1600" dirty="0"/>
              <a:t>Tuesday 05/02</a:t>
            </a:r>
          </a:p>
          <a:p>
            <a:pPr lvl="1">
              <a:defRPr/>
            </a:pPr>
            <a:r>
              <a:rPr lang="en-US" sz="1600" dirty="0"/>
              <a:t>Thursday 07/02</a:t>
            </a:r>
          </a:p>
          <a:p>
            <a:pPr lvl="1">
              <a:defRPr/>
            </a:pPr>
            <a:r>
              <a:rPr lang="en-US" sz="1600" dirty="0"/>
              <a:t>Tuesday 12/02</a:t>
            </a:r>
          </a:p>
          <a:p>
            <a:pPr lvl="1">
              <a:defRPr/>
            </a:pPr>
            <a:r>
              <a:rPr lang="en-US" sz="1600" dirty="0"/>
              <a:t>Thursday 14/02 (last day!!)</a:t>
            </a:r>
          </a:p>
          <a:p>
            <a:pPr marL="457200" lvl="1" indent="0">
              <a:buFontTx/>
              <a:buNone/>
              <a:defRPr/>
            </a:pPr>
            <a:endParaRPr lang="en-US" sz="1600" dirty="0"/>
          </a:p>
          <a:p>
            <a:pPr>
              <a:defRPr/>
            </a:pPr>
            <a:r>
              <a:rPr lang="en-US" sz="2000" dirty="0"/>
              <a:t>Schedule is also on the website:</a:t>
            </a:r>
            <a:endParaRPr lang="en-US" sz="2000" dirty="0">
              <a:hlinkClick r:id="rId2"/>
            </a:endParaRPr>
          </a:p>
          <a:p>
            <a:pPr lvl="1">
              <a:defRPr/>
            </a:pPr>
            <a:r>
              <a:rPr lang="en-US" sz="1600" dirty="0">
                <a:hlinkClick r:id="rId2"/>
              </a:rPr>
              <a:t>http://www.ulb.ac.be/facs/sbsem/exchangestudents/coursesinformation/coordinators.html</a:t>
            </a:r>
            <a:endParaRPr lang="en-US" sz="1600" dirty="0"/>
          </a:p>
          <a:p>
            <a:pPr>
              <a:defRPr/>
            </a:pPr>
            <a:endParaRPr lang="en-US" sz="2000" dirty="0"/>
          </a:p>
          <a:p>
            <a:pPr marL="0" indent="0">
              <a:buFontTx/>
              <a:buNone/>
              <a:defRPr/>
            </a:pPr>
            <a:endParaRPr lang="fr-B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re 1">
            <a:extLst>
              <a:ext uri="{FF2B5EF4-FFF2-40B4-BE49-F238E27FC236}">
                <a16:creationId xmlns:a16="http://schemas.microsoft.com/office/drawing/2014/main" id="{8F59AF7E-7C93-2341-9B81-52A9A7F3AB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Visiting Hours: where</a:t>
            </a:r>
          </a:p>
        </p:txBody>
      </p:sp>
      <p:sp>
        <p:nvSpPr>
          <p:cNvPr id="21506" name="Espace réservé du contenu 2">
            <a:extLst>
              <a:ext uri="{FF2B5EF4-FFF2-40B4-BE49-F238E27FC236}">
                <a16:creationId xmlns:a16="http://schemas.microsoft.com/office/drawing/2014/main" id="{E4B91024-1A53-4845-912C-60D2903E5258}"/>
              </a:ext>
            </a:extLst>
          </p:cNvPr>
          <p:cNvSpPr>
            <a:spLocks/>
          </p:cNvSpPr>
          <p:nvPr/>
        </p:nvSpPr>
        <p:spPr bwMode="auto">
          <a:xfrm>
            <a:off x="274638" y="947738"/>
            <a:ext cx="8869362" cy="539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fr-BE" altLang="en-US" sz="1800" b="1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en-US" altLang="en-US" sz="1800" b="1">
              <a:solidFill>
                <a:srgbClr val="FF0000"/>
              </a:solidFill>
            </a:endParaRPr>
          </a:p>
        </p:txBody>
      </p:sp>
      <p:sp>
        <p:nvSpPr>
          <p:cNvPr id="21507" name="Espace réservé du pied de page 3">
            <a:extLst>
              <a:ext uri="{FF2B5EF4-FFF2-40B4-BE49-F238E27FC236}">
                <a16:creationId xmlns:a16="http://schemas.microsoft.com/office/drawing/2014/main" id="{815C01CC-F06D-4D4F-85E7-E0D8D4A2029D}"/>
              </a:ext>
            </a:extLst>
          </p:cNvPr>
          <p:cNvSpPr txBox="1">
            <a:spLocks noGrp="1"/>
          </p:cNvSpPr>
          <p:nvPr/>
        </p:nvSpPr>
        <p:spPr bwMode="auto">
          <a:xfrm>
            <a:off x="444500" y="6448425"/>
            <a:ext cx="289560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5F5F5F"/>
                </a:solidFill>
              </a:rPr>
              <a:t>International Program – Welcome Presentation</a:t>
            </a:r>
          </a:p>
        </p:txBody>
      </p:sp>
      <p:sp>
        <p:nvSpPr>
          <p:cNvPr id="21508" name="Espace réservé du numéro de diapositive 4">
            <a:extLst>
              <a:ext uri="{FF2B5EF4-FFF2-40B4-BE49-F238E27FC236}">
                <a16:creationId xmlns:a16="http://schemas.microsoft.com/office/drawing/2014/main" id="{B4A33258-E435-1A4D-9B15-769053AC2457}"/>
              </a:ext>
            </a:extLst>
          </p:cNvPr>
          <p:cNvSpPr txBox="1">
            <a:spLocks noGrp="1"/>
          </p:cNvSpPr>
          <p:nvPr/>
        </p:nvSpPr>
        <p:spPr bwMode="auto">
          <a:xfrm>
            <a:off x="-1720850" y="6448425"/>
            <a:ext cx="213360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2C70002-B289-284E-8BF5-8CEBED6D80C3}" type="slidenum">
              <a:rPr lang="en-US" altLang="en-US" sz="1000" b="1">
                <a:solidFill>
                  <a:srgbClr val="5F5F5F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r>
              <a:rPr lang="en-US" altLang="en-US" sz="1000" b="1">
                <a:solidFill>
                  <a:srgbClr val="5F5F5F"/>
                </a:solidFill>
              </a:rPr>
              <a:t> |</a:t>
            </a:r>
          </a:p>
        </p:txBody>
      </p:sp>
      <p:pic>
        <p:nvPicPr>
          <p:cNvPr id="21509" name="Picture 2">
            <a:extLst>
              <a:ext uri="{FF2B5EF4-FFF2-40B4-BE49-F238E27FC236}">
                <a16:creationId xmlns:a16="http://schemas.microsoft.com/office/drawing/2014/main" id="{9314AB39-4AA9-6E43-AEF8-81DCED2FD5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450" y="1444625"/>
            <a:ext cx="4789488" cy="440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ZoneTexte 1">
            <a:extLst>
              <a:ext uri="{FF2B5EF4-FFF2-40B4-BE49-F238E27FC236}">
                <a16:creationId xmlns:a16="http://schemas.microsoft.com/office/drawing/2014/main" id="{98A675CA-8F03-304F-B81F-8FBD3F213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0" y="947738"/>
            <a:ext cx="70040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BE" altLang="fr-FR" sz="1800"/>
              <a:t>Room: H4.164 (H building – 4th floor)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re 1">
            <a:extLst>
              <a:ext uri="{FF2B5EF4-FFF2-40B4-BE49-F238E27FC236}">
                <a16:creationId xmlns:a16="http://schemas.microsoft.com/office/drawing/2014/main" id="{72C921C4-7420-BD44-9E95-7D03A55D7F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309813" y="200025"/>
            <a:ext cx="7099300" cy="739775"/>
          </a:xfrm>
        </p:spPr>
        <p:txBody>
          <a:bodyPr/>
          <a:lstStyle/>
          <a:p>
            <a:r>
              <a:rPr lang="fr-FR" altLang="en-US"/>
              <a:t>The learning agreement</a:t>
            </a:r>
          </a:p>
        </p:txBody>
      </p:sp>
      <p:sp>
        <p:nvSpPr>
          <p:cNvPr id="8195" name="Espace réservé du contenu 2">
            <a:extLst>
              <a:ext uri="{FF2B5EF4-FFF2-40B4-BE49-F238E27FC236}">
                <a16:creationId xmlns:a16="http://schemas.microsoft.com/office/drawing/2014/main" id="{2CBB5FE9-9EBE-4085-9F3A-5CBFA1BAB71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85750" y="1044575"/>
            <a:ext cx="8559800" cy="4827588"/>
          </a:xfrm>
        </p:spPr>
        <p:txBody>
          <a:bodyPr/>
          <a:lstStyle/>
          <a:p>
            <a:pPr>
              <a:defRPr/>
            </a:pPr>
            <a:r>
              <a:rPr lang="en-GB" sz="1800" dirty="0"/>
              <a:t>Only for students from an European institution</a:t>
            </a:r>
          </a:p>
          <a:p>
            <a:pPr>
              <a:defRPr/>
            </a:pPr>
            <a:r>
              <a:rPr lang="en-GB" sz="1800" dirty="0"/>
              <a:t>You should  have submitted a preliminary version before your arrival here.</a:t>
            </a:r>
          </a:p>
          <a:p>
            <a:pPr>
              <a:defRPr/>
            </a:pPr>
            <a:r>
              <a:rPr lang="en-GB" sz="1800" dirty="0"/>
              <a:t>If you have made any change to this version, you need to fill in the part called ‘During the mobility’</a:t>
            </a:r>
          </a:p>
          <a:p>
            <a:pPr>
              <a:defRPr/>
            </a:pPr>
            <a:endParaRPr lang="en-GB" sz="2000" dirty="0"/>
          </a:p>
          <a:p>
            <a:pPr marL="0" indent="0">
              <a:buFontTx/>
              <a:buNone/>
              <a:defRPr/>
            </a:pPr>
            <a:endParaRPr lang="en-GB" sz="2000" dirty="0"/>
          </a:p>
          <a:p>
            <a:pPr>
              <a:defRPr/>
            </a:pPr>
            <a:endParaRPr lang="en-GB" dirty="0"/>
          </a:p>
          <a:p>
            <a:pPr marL="0" indent="0">
              <a:buFontTx/>
              <a:buNone/>
              <a:defRPr/>
            </a:pPr>
            <a:endParaRPr lang="en-GB" dirty="0"/>
          </a:p>
        </p:txBody>
      </p:sp>
      <p:sp>
        <p:nvSpPr>
          <p:cNvPr id="23555" name="Espace réservé du pied de page 3">
            <a:extLst>
              <a:ext uri="{FF2B5EF4-FFF2-40B4-BE49-F238E27FC236}">
                <a16:creationId xmlns:a16="http://schemas.microsoft.com/office/drawing/2014/main" id="{AFCCA3BB-EEFA-9546-A800-F24893D36CDA}"/>
              </a:ext>
            </a:extLst>
          </p:cNvPr>
          <p:cNvSpPr txBox="1">
            <a:spLocks noGrp="1"/>
          </p:cNvSpPr>
          <p:nvPr/>
        </p:nvSpPr>
        <p:spPr bwMode="auto">
          <a:xfrm>
            <a:off x="444500" y="6448425"/>
            <a:ext cx="289560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5F5F5F"/>
                </a:solidFill>
              </a:rPr>
              <a:t>International Program – Welcome Presentation</a:t>
            </a:r>
          </a:p>
        </p:txBody>
      </p:sp>
      <p:sp>
        <p:nvSpPr>
          <p:cNvPr id="23556" name="Espace réservé du numéro de diapositive 4">
            <a:extLst>
              <a:ext uri="{FF2B5EF4-FFF2-40B4-BE49-F238E27FC236}">
                <a16:creationId xmlns:a16="http://schemas.microsoft.com/office/drawing/2014/main" id="{11E5C55E-5088-8346-9FF9-116EA690725A}"/>
              </a:ext>
            </a:extLst>
          </p:cNvPr>
          <p:cNvSpPr txBox="1">
            <a:spLocks noGrp="1"/>
          </p:cNvSpPr>
          <p:nvPr/>
        </p:nvSpPr>
        <p:spPr bwMode="auto">
          <a:xfrm>
            <a:off x="-1720850" y="6448425"/>
            <a:ext cx="213360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7C2C31B-633B-074E-8266-066BFE50CFE8}" type="slidenum">
              <a:rPr lang="en-US" altLang="en-US" sz="1000" b="1">
                <a:solidFill>
                  <a:srgbClr val="5F5F5F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r>
              <a:rPr lang="en-US" altLang="en-US" sz="1000" b="1">
                <a:solidFill>
                  <a:srgbClr val="5F5F5F"/>
                </a:solidFill>
              </a:rPr>
              <a:t> |</a:t>
            </a:r>
          </a:p>
        </p:txBody>
      </p:sp>
      <p:pic>
        <p:nvPicPr>
          <p:cNvPr id="23557" name="Picture 2">
            <a:extLst>
              <a:ext uri="{FF2B5EF4-FFF2-40B4-BE49-F238E27FC236}">
                <a16:creationId xmlns:a16="http://schemas.microsoft.com/office/drawing/2014/main" id="{84097696-6BB6-EE47-B20A-66BD7F18CF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2298700"/>
            <a:ext cx="2995612" cy="424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3">
            <a:extLst>
              <a:ext uri="{FF2B5EF4-FFF2-40B4-BE49-F238E27FC236}">
                <a16:creationId xmlns:a16="http://schemas.microsoft.com/office/drawing/2014/main" id="{EF4993B8-7DFB-1B46-B562-AB73A95508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775" y="2287588"/>
            <a:ext cx="2952750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93E7200E-1642-1147-902C-5B837D590A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Latest updates</a:t>
            </a:r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035E3FC6-FED3-D84A-8B6C-5C8DA7CD40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LID8192"/>
              <a:t>Field project in European regulation: Available on demand</a:t>
            </a:r>
          </a:p>
          <a:p>
            <a:r>
              <a:rPr lang="en-GB" altLang="en-US">
                <a:sym typeface="Wingdings" pitchFamily="2" charset="2"/>
              </a:rPr>
              <a:t>Advanced topics in macroeconomics: Available on demand</a:t>
            </a:r>
          </a:p>
          <a:p>
            <a:endParaRPr lang="en-GB" altLang="en-US">
              <a:sym typeface="Wingdings" pitchFamily="2" charset="2"/>
            </a:endParaRPr>
          </a:p>
          <a:p>
            <a:r>
              <a:rPr lang="en-GB" altLang="en-US">
                <a:sym typeface="Wingdings" pitchFamily="2" charset="2"/>
              </a:rPr>
              <a:t>=&gt; Serious motivation!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re 1">
            <a:extLst>
              <a:ext uri="{FF2B5EF4-FFF2-40B4-BE49-F238E27FC236}">
                <a16:creationId xmlns:a16="http://schemas.microsoft.com/office/drawing/2014/main" id="{19BA3D46-F553-DB40-8C23-772A936C755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309813" y="200025"/>
            <a:ext cx="7099300" cy="739775"/>
          </a:xfrm>
        </p:spPr>
        <p:txBody>
          <a:bodyPr/>
          <a:lstStyle/>
          <a:p>
            <a:r>
              <a:rPr lang="fr-FR" altLang="en-US"/>
              <a:t>A few words on the courses</a:t>
            </a:r>
          </a:p>
        </p:txBody>
      </p:sp>
      <p:sp>
        <p:nvSpPr>
          <p:cNvPr id="8195" name="Espace réservé du contenu 2">
            <a:extLst>
              <a:ext uri="{FF2B5EF4-FFF2-40B4-BE49-F238E27FC236}">
                <a16:creationId xmlns:a16="http://schemas.microsoft.com/office/drawing/2014/main" id="{C11A458E-8CD4-4046-871C-A0EDE3FDA6A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85750" y="1044575"/>
            <a:ext cx="8559800" cy="482758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GB" sz="2000" dirty="0"/>
              <a:t>Professors enjoy a large freedom regarding the organization of their courses:</a:t>
            </a:r>
          </a:p>
          <a:p>
            <a:pPr marL="0" indent="0">
              <a:buFontTx/>
              <a:buNone/>
              <a:defRPr/>
            </a:pPr>
            <a:endParaRPr lang="en-GB" sz="2000" dirty="0"/>
          </a:p>
          <a:p>
            <a:pPr>
              <a:defRPr/>
            </a:pPr>
            <a:r>
              <a:rPr lang="en-GB" sz="1600" dirty="0"/>
              <a:t>Different type of classes/activities</a:t>
            </a:r>
          </a:p>
          <a:p>
            <a:pPr lvl="1">
              <a:defRPr/>
            </a:pPr>
            <a:r>
              <a:rPr lang="en-GB" sz="1600" dirty="0"/>
              <a:t>Theoretical classes, exercise sessions, seminars,…</a:t>
            </a:r>
          </a:p>
          <a:p>
            <a:pPr lvl="1">
              <a:defRPr/>
            </a:pPr>
            <a:r>
              <a:rPr lang="en-GB" sz="1600" dirty="0"/>
              <a:t>Visible on </a:t>
            </a:r>
            <a:r>
              <a:rPr lang="en-GB" sz="1600" dirty="0" err="1"/>
              <a:t>Gehol</a:t>
            </a:r>
            <a:r>
              <a:rPr lang="en-GB" sz="1600" dirty="0"/>
              <a:t> (blue = theoretical, green = exercises)</a:t>
            </a:r>
          </a:p>
          <a:p>
            <a:pPr lvl="1">
              <a:defRPr/>
            </a:pPr>
            <a:endParaRPr lang="en-GB" sz="1600" dirty="0"/>
          </a:p>
          <a:p>
            <a:pPr>
              <a:defRPr/>
            </a:pPr>
            <a:r>
              <a:rPr lang="en-GB" sz="1600" dirty="0"/>
              <a:t>Different type of assessments:</a:t>
            </a:r>
          </a:p>
          <a:p>
            <a:pPr lvl="1">
              <a:defRPr/>
            </a:pPr>
            <a:r>
              <a:rPr lang="en-GB" sz="1600" dirty="0"/>
              <a:t>Exams (written or oral), assignments, group projects, presentations</a:t>
            </a:r>
          </a:p>
          <a:p>
            <a:pPr lvl="1">
              <a:defRPr/>
            </a:pPr>
            <a:endParaRPr lang="en-GB" sz="1600" dirty="0"/>
          </a:p>
          <a:p>
            <a:pPr>
              <a:defRPr/>
            </a:pPr>
            <a:r>
              <a:rPr lang="en-GB" sz="1600" dirty="0"/>
              <a:t>Different policies:</a:t>
            </a:r>
          </a:p>
          <a:p>
            <a:pPr lvl="1">
              <a:defRPr/>
            </a:pPr>
            <a:r>
              <a:rPr lang="en-GB" sz="1600" dirty="0"/>
              <a:t>Attendance, participation, etc.</a:t>
            </a:r>
          </a:p>
          <a:p>
            <a:pPr lvl="1">
              <a:defRPr/>
            </a:pPr>
            <a:endParaRPr lang="en-GB" dirty="0"/>
          </a:p>
          <a:p>
            <a:pPr marL="0" indent="0">
              <a:buFontTx/>
              <a:buNone/>
              <a:defRPr/>
            </a:pPr>
            <a:r>
              <a:rPr lang="en-GB" sz="2000" dirty="0"/>
              <a:t>Everything is explained during the first session of each course.</a:t>
            </a:r>
          </a:p>
          <a:p>
            <a:pPr marL="0" indent="0">
              <a:buFontTx/>
              <a:buNone/>
              <a:defRPr/>
            </a:pPr>
            <a:endParaRPr lang="en-GB" sz="2000" dirty="0"/>
          </a:p>
          <a:p>
            <a:pPr>
              <a:defRPr/>
            </a:pPr>
            <a:endParaRPr lang="en-GB" dirty="0"/>
          </a:p>
          <a:p>
            <a:pPr marL="0" indent="0">
              <a:buFontTx/>
              <a:buNone/>
              <a:defRPr/>
            </a:pPr>
            <a:endParaRPr lang="en-GB" dirty="0"/>
          </a:p>
        </p:txBody>
      </p:sp>
      <p:sp>
        <p:nvSpPr>
          <p:cNvPr id="26627" name="Espace réservé du pied de page 3">
            <a:extLst>
              <a:ext uri="{FF2B5EF4-FFF2-40B4-BE49-F238E27FC236}">
                <a16:creationId xmlns:a16="http://schemas.microsoft.com/office/drawing/2014/main" id="{EC3F2004-EF43-F745-8EEB-C685C783BB7F}"/>
              </a:ext>
            </a:extLst>
          </p:cNvPr>
          <p:cNvSpPr txBox="1">
            <a:spLocks noGrp="1"/>
          </p:cNvSpPr>
          <p:nvPr/>
        </p:nvSpPr>
        <p:spPr bwMode="auto">
          <a:xfrm>
            <a:off x="444500" y="6448425"/>
            <a:ext cx="289560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5F5F5F"/>
                </a:solidFill>
              </a:rPr>
              <a:t>International Program – Welcome Presentation</a:t>
            </a:r>
          </a:p>
        </p:txBody>
      </p:sp>
      <p:sp>
        <p:nvSpPr>
          <p:cNvPr id="26628" name="Espace réservé du numéro de diapositive 4">
            <a:extLst>
              <a:ext uri="{FF2B5EF4-FFF2-40B4-BE49-F238E27FC236}">
                <a16:creationId xmlns:a16="http://schemas.microsoft.com/office/drawing/2014/main" id="{D1239C71-3519-1140-929C-62D3540010CB}"/>
              </a:ext>
            </a:extLst>
          </p:cNvPr>
          <p:cNvSpPr txBox="1">
            <a:spLocks noGrp="1"/>
          </p:cNvSpPr>
          <p:nvPr/>
        </p:nvSpPr>
        <p:spPr bwMode="auto">
          <a:xfrm>
            <a:off x="-1720850" y="6448425"/>
            <a:ext cx="213360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8CE0BFC-EE71-E644-B0CF-074FD61A979D}" type="slidenum">
              <a:rPr lang="en-US" altLang="en-US" sz="1000" b="1">
                <a:solidFill>
                  <a:srgbClr val="5F5F5F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r>
              <a:rPr lang="en-US" altLang="en-US" sz="1000" b="1">
                <a:solidFill>
                  <a:srgbClr val="5F5F5F"/>
                </a:solidFill>
              </a:rPr>
              <a:t> |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342D5A5A-B763-1046-B19E-42BBFF43D2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Do’s and Don’ts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75182-D1FB-41CA-91ED-18B876048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638" y="706438"/>
            <a:ext cx="8559800" cy="488156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/>
              <a:t>Typical mistakes from exchange students:</a:t>
            </a:r>
          </a:p>
          <a:p>
            <a:pPr>
              <a:defRPr/>
            </a:pPr>
            <a:r>
              <a:rPr lang="en-US" dirty="0"/>
              <a:t>Missing first classes</a:t>
            </a:r>
          </a:p>
          <a:p>
            <a:pPr lvl="1">
              <a:buFont typeface="Wingdings" panose="05000000000000000000" pitchFamily="2" charset="2"/>
              <a:buChar char="è"/>
              <a:defRPr/>
            </a:pPr>
            <a:r>
              <a:rPr lang="en-US" dirty="0">
                <a:sym typeface="Wingdings" panose="05000000000000000000" pitchFamily="2" charset="2"/>
              </a:rPr>
              <a:t>Be sure to know when your courses start and be there. It is a moment where important information are communicated.</a:t>
            </a:r>
          </a:p>
          <a:p>
            <a:pPr marL="457200" lvl="1" indent="0">
              <a:buFontTx/>
              <a:buNone/>
              <a:defRPr/>
            </a:pPr>
            <a:endParaRPr lang="en-US" dirty="0"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dirty="0">
                <a:sym typeface="Wingdings" panose="05000000000000000000" pitchFamily="2" charset="2"/>
              </a:rPr>
              <a:t>Not knowing the “rules” of their courses (attendance, exams, tests, group projects,…)</a:t>
            </a:r>
          </a:p>
          <a:p>
            <a:pPr lvl="1">
              <a:buFont typeface="Wingdings" panose="05000000000000000000" pitchFamily="2" charset="2"/>
              <a:buChar char="è"/>
              <a:defRPr/>
            </a:pPr>
            <a:r>
              <a:rPr lang="en-US" dirty="0">
                <a:sym typeface="Wingdings" panose="05000000000000000000" pitchFamily="2" charset="2"/>
              </a:rPr>
              <a:t>Be sure to know what is expected of you</a:t>
            </a:r>
          </a:p>
          <a:p>
            <a:pPr lvl="1">
              <a:buFont typeface="Wingdings" panose="05000000000000000000" pitchFamily="2" charset="2"/>
              <a:buChar char="è"/>
              <a:defRPr/>
            </a:pPr>
            <a:endParaRPr lang="en-US" dirty="0"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dirty="0">
                <a:sym typeface="Wingdings" panose="05000000000000000000" pitchFamily="2" charset="2"/>
              </a:rPr>
              <a:t>Travelling too much…</a:t>
            </a:r>
          </a:p>
          <a:p>
            <a:pPr marL="457200" lvl="1" indent="0">
              <a:buFontTx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 Missing administrative deadlines, tests, etc. because you are on holidays is never an excuse. Check the schedule of the first term to know when you have free time.</a:t>
            </a:r>
          </a:p>
          <a:p>
            <a:pPr lvl="1">
              <a:buFont typeface="Wingdings" panose="05000000000000000000" pitchFamily="2" charset="2"/>
              <a:buChar char="è"/>
              <a:defRPr/>
            </a:pPr>
            <a:endParaRPr lang="en-US" dirty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è"/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BS-EM-2008">
  <a:themeElements>
    <a:clrScheme name="template SBS 2005-200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 SBS 2005-2006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 SBS 2005-20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SBS 2005-20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SBS 2005-20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SBS 2005-20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SBS 2005-20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SBS 2005-20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SBS 2005-20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SBS 2005-20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SBS 2005-20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SBS 2005-20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SBS 2005-20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SBS 2005-20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plate SBS 2005-2006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SBS-EM-2008</Template>
  <TotalTime>16498</TotalTime>
  <Words>700</Words>
  <Application>Microsoft Office PowerPoint</Application>
  <PresentationFormat>On-screen Show (4:3)</PresentationFormat>
  <Paragraphs>150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Wingdings</vt:lpstr>
      <vt:lpstr>SBS-EM-2008</vt:lpstr>
      <vt:lpstr>International Program – Solvay Brussels School of Economics and Management </vt:lpstr>
      <vt:lpstr>Who we are</vt:lpstr>
      <vt:lpstr>Your job</vt:lpstr>
      <vt:lpstr>Visiting Hours: when</vt:lpstr>
      <vt:lpstr>Visiting Hours: where</vt:lpstr>
      <vt:lpstr>The learning agreement</vt:lpstr>
      <vt:lpstr>Latest updates</vt:lpstr>
      <vt:lpstr>A few words on the courses</vt:lpstr>
      <vt:lpstr>Do’s and Don’ts</vt:lpstr>
      <vt:lpstr>Do’s and Don’ts</vt:lpstr>
      <vt:lpstr>Course schedule</vt:lpstr>
      <vt:lpstr>PowerPoint Presentation</vt:lpstr>
      <vt:lpstr>Final remark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</dc:title>
  <dc:creator>Lamine</dc:creator>
  <cp:lastModifiedBy>matthieu gilson</cp:lastModifiedBy>
  <cp:revision>806</cp:revision>
  <cp:lastPrinted>2013-09-12T13:20:43Z</cp:lastPrinted>
  <dcterms:created xsi:type="dcterms:W3CDTF">2008-11-20T14:09:25Z</dcterms:created>
  <dcterms:modified xsi:type="dcterms:W3CDTF">2019-02-04T15:37:49Z</dcterms:modified>
</cp:coreProperties>
</file>